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73" r:id="rId1"/>
  </p:sldMasterIdLst>
  <p:sldIdLst>
    <p:sldId id="256" r:id="rId2"/>
    <p:sldId id="257" r:id="rId3"/>
    <p:sldId id="259" r:id="rId4"/>
    <p:sldId id="258"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3" r:id="rId18"/>
    <p:sldId id="272" r:id="rId19"/>
    <p:sldId id="274" r:id="rId20"/>
    <p:sldId id="275" r:id="rId21"/>
    <p:sldId id="276" r:id="rId22"/>
    <p:sldId id="277" r:id="rId23"/>
    <p:sldId id="278" r:id="rId24"/>
    <p:sldId id="279" r:id="rId25"/>
    <p:sldId id="280" r:id="rId26"/>
    <p:sldId id="281" r:id="rId27"/>
    <p:sldId id="282" r:id="rId28"/>
    <p:sldId id="287" r:id="rId29"/>
    <p:sldId id="283" r:id="rId30"/>
    <p:sldId id="284" r:id="rId31"/>
    <p:sldId id="285" r:id="rId32"/>
    <p:sldId id="297" r:id="rId33"/>
    <p:sldId id="286" r:id="rId34"/>
    <p:sldId id="288" r:id="rId35"/>
    <p:sldId id="289" r:id="rId36"/>
    <p:sldId id="308" r:id="rId37"/>
    <p:sldId id="290" r:id="rId38"/>
    <p:sldId id="291" r:id="rId39"/>
    <p:sldId id="293" r:id="rId40"/>
    <p:sldId id="294" r:id="rId41"/>
    <p:sldId id="295" r:id="rId42"/>
    <p:sldId id="296" r:id="rId43"/>
    <p:sldId id="298" r:id="rId44"/>
    <p:sldId id="299" r:id="rId45"/>
    <p:sldId id="301" r:id="rId46"/>
    <p:sldId id="300" r:id="rId47"/>
    <p:sldId id="302" r:id="rId48"/>
    <p:sldId id="303" r:id="rId49"/>
    <p:sldId id="304" r:id="rId50"/>
    <p:sldId id="305" r:id="rId51"/>
    <p:sldId id="306" r:id="rId52"/>
    <p:sldId id="307" r:id="rId53"/>
    <p:sldId id="309" r:id="rId54"/>
    <p:sldId id="310" r:id="rId55"/>
    <p:sldId id="311" r:id="rId56"/>
    <p:sldId id="312" r:id="rId57"/>
    <p:sldId id="313" r:id="rId58"/>
    <p:sldId id="314" r:id="rId59"/>
    <p:sldId id="315" r:id="rId60"/>
    <p:sldId id="317" r:id="rId61"/>
    <p:sldId id="316" r:id="rId62"/>
    <p:sldId id="318" r:id="rId63"/>
    <p:sldId id="319" r:id="rId64"/>
    <p:sldId id="324" r:id="rId65"/>
    <p:sldId id="320" r:id="rId66"/>
    <p:sldId id="321" r:id="rId67"/>
    <p:sldId id="322" r:id="rId68"/>
    <p:sldId id="323" r:id="rId69"/>
    <p:sldId id="325" r:id="rId70"/>
    <p:sldId id="326" r:id="rId71"/>
    <p:sldId id="327" r:id="rId72"/>
    <p:sldId id="328" r:id="rId73"/>
    <p:sldId id="329" r:id="rId74"/>
    <p:sldId id="330" r:id="rId75"/>
    <p:sldId id="331" r:id="rId76"/>
    <p:sldId id="333" r:id="rId77"/>
    <p:sldId id="334" r:id="rId78"/>
    <p:sldId id="332" r:id="rId79"/>
    <p:sldId id="335" r:id="rId80"/>
    <p:sldId id="336" r:id="rId81"/>
    <p:sldId id="337" r:id="rId82"/>
    <p:sldId id="338" r:id="rId83"/>
    <p:sldId id="341" r:id="rId84"/>
    <p:sldId id="339" r:id="rId85"/>
    <p:sldId id="340" r:id="rId86"/>
    <p:sldId id="342" r:id="rId87"/>
    <p:sldId id="343" r:id="rId88"/>
    <p:sldId id="345" r:id="rId89"/>
    <p:sldId id="344" r:id="rId90"/>
    <p:sldId id="346" r:id="rId91"/>
    <p:sldId id="348" r:id="rId92"/>
    <p:sldId id="347" r:id="rId93"/>
    <p:sldId id="349" r:id="rId94"/>
    <p:sldId id="350" r:id="rId95"/>
    <p:sldId id="358" r:id="rId96"/>
    <p:sldId id="351" r:id="rId97"/>
    <p:sldId id="352" r:id="rId98"/>
    <p:sldId id="353" r:id="rId99"/>
    <p:sldId id="354" r:id="rId100"/>
    <p:sldId id="355" r:id="rId101"/>
    <p:sldId id="356" r:id="rId102"/>
    <p:sldId id="357" r:id="rId10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6600"/>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4660"/>
  </p:normalViewPr>
  <p:slideViewPr>
    <p:cSldViewPr snapToGrid="0">
      <p:cViewPr varScale="1">
        <p:scale>
          <a:sx n="76" d="100"/>
          <a:sy n="76" d="100"/>
        </p:scale>
        <p:origin x="126" y="82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tableStyles" Target="tableStyles.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en-US" smtClean="0"/>
              <a:t>Click to edit Master title style</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6AD6EE87-EBD5-4F12-A48A-63ACA297AC8F}" type="datetimeFigureOut">
              <a:rPr lang="en-US" smtClean="0"/>
              <a:t>6/4/2015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
        <p:nvSpPr>
          <p:cNvPr id="13" name="Rectangle 12"/>
          <p:cNvSpPr/>
          <p:nvPr/>
        </p:nvSpPr>
        <p:spPr>
          <a:xfrm>
            <a:off x="0" y="-1"/>
            <a:ext cx="12192000" cy="4572001"/>
          </a:xfrm>
          <a:prstGeom prst="rect">
            <a:avLst/>
          </a:prstGeom>
          <a:blipFill dpi="0" rotWithShape="1">
            <a:blip r:embed="rId2">
              <a:duotone>
                <a:schemeClr val="accent1">
                  <a:shade val="45000"/>
                  <a:satMod val="135000"/>
                </a:schemeClr>
                <a:prstClr val="white"/>
              </a:duotone>
            </a:blip>
            <a:srcRect/>
            <a:tile tx="25400" ty="6350" sx="71000" sy="71000" flip="none" algn="tl"/>
          </a:blip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4" name="Straight Connector 13"/>
          <p:cNvCxnSpPr/>
          <p:nvPr/>
        </p:nvCxnSpPr>
        <p:spPr>
          <a:xfrm flipV="1">
            <a:off x="8386842"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262059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CD73815-2707-4475-8F1A-B873CB631BB4}" type="datetimeFigureOut">
              <a:rPr lang="en-US" smtClean="0"/>
              <a:t>6/4/2015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2760238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A4AFB99-0EAB-4182-AFF8-E214C82A68F6}" type="datetimeFigureOut">
              <a:rPr lang="en-US" smtClean="0"/>
              <a:t>6/4/2015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79561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5D3794B-289A-4A80-97D7-111025398D45}" type="datetimeFigureOut">
              <a:rPr lang="en-US" smtClean="0"/>
              <a:t>6/4/2015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40577551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en-US" smtClean="0"/>
              <a:t>Click to edit Master title style</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A61015F-7CC6-4D0A-9D87-873EA4C304CC}" type="datetimeFigureOut">
              <a:rPr lang="en-US" smtClean="0"/>
              <a:t>6/4/2015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
        <p:nvSpPr>
          <p:cNvPr id="10" name="Rectangle 9"/>
          <p:cNvSpPr/>
          <p:nvPr/>
        </p:nvSpPr>
        <p:spPr>
          <a:xfrm>
            <a:off x="0" y="-1"/>
            <a:ext cx="12192000" cy="4572000"/>
          </a:xfrm>
          <a:prstGeom prst="rect">
            <a:avLst/>
          </a:prstGeom>
          <a:blipFill dpi="0" rotWithShape="1">
            <a:blip r:embed="rId2">
              <a:duotone>
                <a:schemeClr val="accent3">
                  <a:shade val="45000"/>
                  <a:satMod val="135000"/>
                </a:schemeClr>
                <a:prstClr val="white"/>
              </a:duotone>
            </a:blip>
            <a:srcRect/>
            <a:tile tx="25400" ty="6350" sx="71000" sy="71000" flip="none" algn="tl"/>
          </a:blip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2" name="Straight Connector 11"/>
          <p:cNvCxnSpPr/>
          <p:nvPr/>
        </p:nvCxnSpPr>
        <p:spPr>
          <a:xfrm flipV="1">
            <a:off x="8386842" y="5264106"/>
            <a:ext cx="0" cy="9144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80822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24127" y="2286000"/>
            <a:ext cx="475488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3C6A301-0538-44EC-B09D-202E1042A48B}" type="datetimeFigureOut">
              <a:rPr lang="en-US" smtClean="0"/>
              <a:t>6/4/2015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7704493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24128" y="2967788"/>
            <a:ext cx="475488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990888"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smtClean="0"/>
              <a:t>Click to edit Master text styles</a:t>
            </a:r>
          </a:p>
        </p:txBody>
      </p:sp>
      <p:sp>
        <p:nvSpPr>
          <p:cNvPr id="6" name="Content Placeholder 5"/>
          <p:cNvSpPr>
            <a:spLocks noGrp="1"/>
          </p:cNvSpPr>
          <p:nvPr>
            <p:ph sz="quarter" idx="4"/>
          </p:nvPr>
        </p:nvSpPr>
        <p:spPr>
          <a:xfrm>
            <a:off x="5990888" y="2967788"/>
            <a:ext cx="475488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89574A-8875-45EF-8EA2-3CAA0F7ABC4C}" type="datetimeFigureOut">
              <a:rPr lang="en-US" smtClean="0"/>
              <a:t>6/4/2015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5988826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7EF4D4C-5367-4C26-9E2B-D8088D7FCA81}" type="datetimeFigureOut">
              <a:rPr lang="en-US" smtClean="0"/>
              <a:t>6/4/2015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6480187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E91E96-98B0-4413-9547-46F3504108EF}" type="datetimeFigureOut">
              <a:rPr lang="en-US" smtClean="0"/>
              <a:t>6/4/2015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5149435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en-US" smtClean="0"/>
              <a:t>Click to edit Master title style</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5C68B11-C5A8-448C-8CE9-B1A273C79CFC}" type="datetimeFigureOut">
              <a:rPr lang="en-US" smtClean="0"/>
              <a:t>6/4/2015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743411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1"/>
            <a:ext cx="12188952" cy="4572000"/>
          </a:xfrm>
          <a:solidFill>
            <a:schemeClr val="accent1"/>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616CA0-919D-4A49-9C8A-62FDFB3A5183}" type="datetimeFigureOut">
              <a:rPr lang="en-US" smtClean="0"/>
              <a:t>6/4/2015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7E5644-1E61-4311-A31E-84CB9C7AA8A9}" type="slidenum">
              <a:rPr lang="en-US" smtClean="0"/>
              <a:t>‹#›</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4572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90298CD5-6C1E-4009-B41F-6DF62E31D3BE}" type="datetimeFigureOut">
              <a:rPr lang="en-US" smtClean="0"/>
              <a:pPr/>
              <a:t>6/4/2015</a:t>
            </a:fld>
            <a:endParaRPr lang="en-US" dirty="0"/>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US" dirty="0"/>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4FAB73BC-B049-4115-A692-8D63A059BFB8}" type="slidenum">
              <a:rPr lang="en-US" smtClean="0"/>
              <a:pPr/>
              <a:t>‹#›</a:t>
            </a:fld>
            <a:endParaRPr lang="en-US" dirty="0"/>
          </a:p>
        </p:txBody>
      </p:sp>
      <p:cxnSp>
        <p:nvCxnSpPr>
          <p:cNvPr id="7" name="Straight Connector 6"/>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6755571"/>
      </p:ext>
    </p:extLst>
  </p:cSld>
  <p:clrMap bg1="dk1" tx1="lt1" bg2="dk2" tx2="lt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jpg"/></Relationships>
</file>

<file path=ppt/slides/_rels/slide1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3" Type="http://schemas.openxmlformats.org/officeDocument/2006/relationships/image" Target="../media/image126.jpg"/><Relationship Id="rId2" Type="http://schemas.openxmlformats.org/officeDocument/2006/relationships/image" Target="../media/image125.jpg"/><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3" Type="http://schemas.openxmlformats.org/officeDocument/2006/relationships/image" Target="../media/image128.gif"/><Relationship Id="rId2" Type="http://schemas.openxmlformats.org/officeDocument/2006/relationships/image" Target="../media/image127.jpg"/><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2" Type="http://schemas.openxmlformats.org/officeDocument/2006/relationships/image" Target="../media/image129.gif"/><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33.gif"/><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35.gif"/><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image" Target="../media/image51.JP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54.gif"/><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jpg"/><Relationship Id="rId1" Type="http://schemas.openxmlformats.org/officeDocument/2006/relationships/slideLayout" Target="../slideLayouts/slideLayout4.xml"/><Relationship Id="rId5" Type="http://schemas.openxmlformats.org/officeDocument/2006/relationships/image" Target="../media/image62.jpg"/><Relationship Id="rId4" Type="http://schemas.openxmlformats.org/officeDocument/2006/relationships/image" Target="../media/image61.gif"/></Relationships>
</file>

<file path=ppt/slides/_rels/slide53.xml.rels><?xml version="1.0" encoding="UTF-8" standalone="yes"?>
<Relationships xmlns="http://schemas.openxmlformats.org/package/2006/relationships"><Relationship Id="rId2" Type="http://schemas.openxmlformats.org/officeDocument/2006/relationships/image" Target="../media/image63.jp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image" Target="../media/image66.jp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image" Target="../media/image68.pn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image" Target="../media/image70.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image" Target="../media/image71.jp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image" Target="../media/image72.jp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image" Target="../media/image73.gif"/><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image" Target="../media/image74.jp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image" Target="../media/image75.gif"/><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image" Target="../media/image76.jpg"/><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image" Target="../media/image77.jpg"/><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image" Target="../media/image78.jpg"/><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image" Target="../media/image79.jpg"/><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image" Target="../media/image80.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image" Target="../media/image82.jpg"/><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image" Target="../media/image83.gif"/><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image" Target="../media/image84.jpg"/><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image" Target="../media/image85.jpg"/><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jpg"/><Relationship Id="rId1" Type="http://schemas.openxmlformats.org/officeDocument/2006/relationships/slideLayout" Target="../slideLayouts/slideLayout4.xml"/><Relationship Id="rId5" Type="http://schemas.openxmlformats.org/officeDocument/2006/relationships/image" Target="../media/image89.jpg"/><Relationship Id="rId4" Type="http://schemas.openxmlformats.org/officeDocument/2006/relationships/image" Target="../media/image88.jpeg"/></Relationships>
</file>

<file path=ppt/slides/_rels/slide75.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jpg"/><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image" Target="../media/image92.jpg"/><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image" Target="../media/image93.jpg"/><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image" Target="../media/image94.jpg"/><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image" Target="../media/image95.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image" Target="../media/image97.jpg"/><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image" Target="../media/image99.jpg"/><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3" Type="http://schemas.openxmlformats.org/officeDocument/2006/relationships/image" Target="../media/image101.gif"/><Relationship Id="rId2" Type="http://schemas.openxmlformats.org/officeDocument/2006/relationships/image" Target="../media/image100.jpg"/><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image" Target="../media/image102.jpg"/><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3" Type="http://schemas.openxmlformats.org/officeDocument/2006/relationships/image" Target="../media/image104.jpg"/><Relationship Id="rId2" Type="http://schemas.openxmlformats.org/officeDocument/2006/relationships/image" Target="../media/image103.jpg"/><Relationship Id="rId1" Type="http://schemas.openxmlformats.org/officeDocument/2006/relationships/slideLayout" Target="../slideLayouts/slideLayout4.xml"/><Relationship Id="rId4" Type="http://schemas.openxmlformats.org/officeDocument/2006/relationships/image" Target="../media/image105.jpg"/></Relationships>
</file>

<file path=ppt/slides/_rels/slide86.xml.rels><?xml version="1.0" encoding="UTF-8" standalone="yes"?>
<Relationships xmlns="http://schemas.openxmlformats.org/package/2006/relationships"><Relationship Id="rId2" Type="http://schemas.openxmlformats.org/officeDocument/2006/relationships/image" Target="../media/image106.jpg"/><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2" Type="http://schemas.openxmlformats.org/officeDocument/2006/relationships/image" Target="../media/image107.jpg"/><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3" Type="http://schemas.openxmlformats.org/officeDocument/2006/relationships/image" Target="../media/image109.jpg"/><Relationship Id="rId2" Type="http://schemas.openxmlformats.org/officeDocument/2006/relationships/image" Target="../media/image108.jpg"/><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2" Type="http://schemas.openxmlformats.org/officeDocument/2006/relationships/image" Target="../media/image110.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3" Type="http://schemas.openxmlformats.org/officeDocument/2006/relationships/image" Target="../media/image112.jpg"/><Relationship Id="rId2" Type="http://schemas.openxmlformats.org/officeDocument/2006/relationships/image" Target="../media/image111.jpg"/><Relationship Id="rId1" Type="http://schemas.openxmlformats.org/officeDocument/2006/relationships/slideLayout" Target="../slideLayouts/slideLayout4.xml"/><Relationship Id="rId4" Type="http://schemas.openxmlformats.org/officeDocument/2006/relationships/image" Target="../media/image113.png"/></Relationships>
</file>

<file path=ppt/slides/_rels/slide91.xml.rels><?xml version="1.0" encoding="UTF-8" standalone="yes"?>
<Relationships xmlns="http://schemas.openxmlformats.org/package/2006/relationships"><Relationship Id="rId2" Type="http://schemas.openxmlformats.org/officeDocument/2006/relationships/image" Target="../media/image114.jpg"/><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2" Type="http://schemas.openxmlformats.org/officeDocument/2006/relationships/image" Target="../media/image115.jpg"/><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3" Type="http://schemas.openxmlformats.org/officeDocument/2006/relationships/image" Target="../media/image117.jpg"/><Relationship Id="rId2" Type="http://schemas.openxmlformats.org/officeDocument/2006/relationships/image" Target="../media/image116.jpg"/><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3" Type="http://schemas.openxmlformats.org/officeDocument/2006/relationships/image" Target="../media/image119.jpg"/><Relationship Id="rId2" Type="http://schemas.openxmlformats.org/officeDocument/2006/relationships/image" Target="../media/image118.jpg"/><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2" Type="http://schemas.openxmlformats.org/officeDocument/2006/relationships/image" Target="../media/image120.jpg"/><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2" Type="http://schemas.openxmlformats.org/officeDocument/2006/relationships/image" Target="../media/image121.gif"/><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2" Type="http://schemas.openxmlformats.org/officeDocument/2006/relationships/image" Target="../media/image122.jpg"/><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2" Type="http://schemas.openxmlformats.org/officeDocument/2006/relationships/image" Target="../media/image123.gif"/><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2" Type="http://schemas.openxmlformats.org/officeDocument/2006/relationships/image" Target="../media/image124.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101 events in US-VA History critical to the SOL Test</a:t>
            </a:r>
            <a:endParaRPr lang="en-US" dirty="0"/>
          </a:p>
        </p:txBody>
      </p:sp>
      <p:sp>
        <p:nvSpPr>
          <p:cNvPr id="3" name="Subtitle 2"/>
          <p:cNvSpPr>
            <a:spLocks noGrp="1"/>
          </p:cNvSpPr>
          <p:nvPr>
            <p:ph type="subTitle" idx="1"/>
          </p:nvPr>
        </p:nvSpPr>
        <p:spPr/>
        <p:txBody>
          <a:bodyPr/>
          <a:lstStyle/>
          <a:p>
            <a:r>
              <a:rPr lang="en-US" dirty="0" smtClean="0"/>
              <a:t>KNOW THESE EVENTS, AND YOU’RE ON THE WAY TO SUCCESS!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324" y="433324"/>
            <a:ext cx="4748646" cy="3821176"/>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286339">
            <a:off x="3571516" y="226238"/>
            <a:ext cx="2981684" cy="4235346"/>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48737" y="333741"/>
            <a:ext cx="2862263" cy="392076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75433">
            <a:off x="6117097" y="120475"/>
            <a:ext cx="3204704" cy="4346865"/>
          </a:xfrm>
          <a:prstGeom prst="rect">
            <a:avLst/>
          </a:prstGeom>
        </p:spPr>
      </p:pic>
    </p:spTree>
    <p:extLst>
      <p:ext uri="{BB962C8B-B14F-4D97-AF65-F5344CB8AC3E}">
        <p14:creationId xmlns:p14="http://schemas.microsoft.com/office/powerpoint/2010/main" val="36967359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#9.  The Boston Massacre</a:t>
            </a:r>
            <a:endParaRPr lang="en-US" dirty="0"/>
          </a:p>
        </p:txBody>
      </p:sp>
      <p:sp>
        <p:nvSpPr>
          <p:cNvPr id="3" name="Content Placeholder 2"/>
          <p:cNvSpPr>
            <a:spLocks noGrp="1"/>
          </p:cNvSpPr>
          <p:nvPr>
            <p:ph sz="half" idx="1"/>
          </p:nvPr>
        </p:nvSpPr>
        <p:spPr>
          <a:xfrm>
            <a:off x="785611" y="1700011"/>
            <a:ext cx="5743978" cy="5022761"/>
          </a:xfrm>
        </p:spPr>
        <p:txBody>
          <a:bodyPr>
            <a:normAutofit/>
          </a:bodyPr>
          <a:lstStyle/>
          <a:p>
            <a:r>
              <a:rPr lang="en-US" dirty="0" smtClean="0"/>
              <a:t>On </a:t>
            </a:r>
            <a:r>
              <a:rPr lang="en-US" b="1" i="1" u="sng" dirty="0" smtClean="0">
                <a:effectLst>
                  <a:outerShdw blurRad="38100" dist="38100" dir="2700000" algn="tl">
                    <a:srgbClr val="000000">
                      <a:alpha val="43137"/>
                    </a:srgbClr>
                  </a:outerShdw>
                </a:effectLst>
              </a:rPr>
              <a:t>March 5</a:t>
            </a:r>
            <a:r>
              <a:rPr lang="en-US" b="1" i="1" u="sng" baseline="30000" dirty="0" smtClean="0">
                <a:effectLst>
                  <a:outerShdw blurRad="38100" dist="38100" dir="2700000" algn="tl">
                    <a:srgbClr val="000000">
                      <a:alpha val="43137"/>
                    </a:srgbClr>
                  </a:outerShdw>
                </a:effectLst>
              </a:rPr>
              <a:t>th</a:t>
            </a:r>
            <a:r>
              <a:rPr lang="en-US" b="1" i="1" u="sng" dirty="0" smtClean="0">
                <a:effectLst>
                  <a:outerShdw blurRad="38100" dist="38100" dir="2700000" algn="tl">
                    <a:srgbClr val="000000">
                      <a:alpha val="43137"/>
                    </a:srgbClr>
                  </a:outerShdw>
                </a:effectLst>
              </a:rPr>
              <a:t>, 1770</a:t>
            </a:r>
            <a:r>
              <a:rPr lang="en-US" dirty="0" smtClean="0"/>
              <a:t>, a group of American dockworkers and local toughs were harassing British “</a:t>
            </a:r>
            <a:r>
              <a:rPr lang="en-US" dirty="0" err="1" smtClean="0"/>
              <a:t>lobsterbacks</a:t>
            </a:r>
            <a:r>
              <a:rPr lang="en-US" dirty="0" smtClean="0"/>
              <a:t>” – or, English Soldiers.</a:t>
            </a:r>
          </a:p>
          <a:p>
            <a:r>
              <a:rPr lang="en-US" dirty="0" smtClean="0"/>
              <a:t>After rocks, snowballs, chunks of ice, and oyster shells had been thrown at them, the </a:t>
            </a:r>
            <a:r>
              <a:rPr lang="en-US" b="1" i="1" u="sng" dirty="0" smtClean="0">
                <a:effectLst>
                  <a:outerShdw blurRad="38100" dist="38100" dir="2700000" algn="tl">
                    <a:srgbClr val="000000">
                      <a:alpha val="43137"/>
                    </a:srgbClr>
                  </a:outerShdw>
                </a:effectLst>
              </a:rPr>
              <a:t>English soldiers opened fire</a:t>
            </a:r>
            <a:r>
              <a:rPr lang="en-US" dirty="0" smtClean="0"/>
              <a:t>.  Five Americans died: Samuel Gray; Samuel Maverick, </a:t>
            </a:r>
            <a:r>
              <a:rPr lang="en-US" dirty="0" err="1" smtClean="0"/>
              <a:t>Crispus</a:t>
            </a:r>
            <a:r>
              <a:rPr lang="en-US" dirty="0" smtClean="0"/>
              <a:t> Attucks, James Caldwell, and Patrick </a:t>
            </a:r>
            <a:r>
              <a:rPr lang="en-US" dirty="0" err="1" smtClean="0"/>
              <a:t>Carr</a:t>
            </a:r>
            <a:r>
              <a:rPr lang="en-US" dirty="0" smtClean="0"/>
              <a:t>.  Another man died of his wounds years later: Christopher Monk.</a:t>
            </a:r>
          </a:p>
          <a:p>
            <a:r>
              <a:rPr lang="en-US" dirty="0" smtClean="0"/>
              <a:t>The Boston Massacre was portrayed as an unprovoked attack on Americans by English soldiers by men like Paul Revere, who etched the picture to the right.  It is considered a </a:t>
            </a:r>
            <a:r>
              <a:rPr lang="en-US" b="1" i="1" u="sng" dirty="0" smtClean="0">
                <a:effectLst>
                  <a:outerShdw blurRad="38100" dist="38100" dir="2700000" algn="tl">
                    <a:srgbClr val="000000">
                      <a:alpha val="43137"/>
                    </a:srgbClr>
                  </a:outerShdw>
                </a:effectLst>
              </a:rPr>
              <a:t>major cause of the American Revolution</a:t>
            </a:r>
            <a:r>
              <a:rPr lang="en-US" dirty="0" smtClean="0"/>
              <a:t>. </a:t>
            </a:r>
            <a:endParaRPr lang="en-US" dirty="0"/>
          </a:p>
        </p:txBody>
      </p:sp>
      <p:pic>
        <p:nvPicPr>
          <p:cNvPr id="8" name="Content Placeholder 7"/>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051112" y="746975"/>
            <a:ext cx="5031898" cy="5729176"/>
          </a:xfrm>
        </p:spPr>
      </p:pic>
    </p:spTree>
    <p:extLst>
      <p:ext uri="{BB962C8B-B14F-4D97-AF65-F5344CB8AC3E}">
        <p14:creationId xmlns:p14="http://schemas.microsoft.com/office/powerpoint/2010/main" val="3251236970"/>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37007" y="379154"/>
            <a:ext cx="9720072" cy="1499616"/>
          </a:xfrm>
        </p:spPr>
        <p:txBody>
          <a:bodyPr/>
          <a:lstStyle/>
          <a:p>
            <a:r>
              <a:rPr lang="en-US" dirty="0" smtClean="0"/>
              <a:t>#99.  September 11</a:t>
            </a:r>
            <a:r>
              <a:rPr lang="en-US" baseline="30000" dirty="0" smtClean="0"/>
              <a:t>th</a:t>
            </a:r>
            <a:r>
              <a:rPr lang="en-US" dirty="0" smtClean="0"/>
              <a:t>, 2001 and </a:t>
            </a:r>
            <a:br>
              <a:rPr lang="en-US" dirty="0" smtClean="0"/>
            </a:br>
            <a:r>
              <a:rPr lang="en-US" dirty="0"/>
              <a:t>	</a:t>
            </a:r>
            <a:r>
              <a:rPr lang="en-US" dirty="0" smtClean="0"/>
              <a:t>			the war in Afghanistan</a:t>
            </a:r>
            <a:endParaRPr lang="en-US" dirty="0"/>
          </a:p>
        </p:txBody>
      </p:sp>
      <p:sp>
        <p:nvSpPr>
          <p:cNvPr id="3" name="Content Placeholder 2"/>
          <p:cNvSpPr>
            <a:spLocks noGrp="1"/>
          </p:cNvSpPr>
          <p:nvPr>
            <p:ph sz="half" idx="1"/>
          </p:nvPr>
        </p:nvSpPr>
        <p:spPr>
          <a:xfrm>
            <a:off x="746974" y="1970467"/>
            <a:ext cx="6375043" cy="4623515"/>
          </a:xfrm>
        </p:spPr>
        <p:txBody>
          <a:bodyPr>
            <a:normAutofit fontScale="92500" lnSpcReduction="10000"/>
          </a:bodyPr>
          <a:lstStyle/>
          <a:p>
            <a:r>
              <a:rPr lang="en-US" dirty="0" smtClean="0"/>
              <a:t>Terrorists from </a:t>
            </a:r>
            <a:r>
              <a:rPr lang="en-US" b="1" i="1" u="sng" dirty="0" smtClean="0">
                <a:effectLst>
                  <a:outerShdw blurRad="38100" dist="38100" dir="2700000" algn="tl">
                    <a:srgbClr val="000000">
                      <a:alpha val="43137"/>
                    </a:srgbClr>
                  </a:outerShdw>
                </a:effectLst>
              </a:rPr>
              <a:t>Al-Qaeda, an Islamic fundamentalist group led by Osama bin Laden</a:t>
            </a:r>
            <a:r>
              <a:rPr lang="en-US" dirty="0" smtClean="0"/>
              <a:t>, attacked the United States of American using airliners as missiles on </a:t>
            </a:r>
            <a:r>
              <a:rPr lang="en-US" b="1" i="1" u="sng" dirty="0" smtClean="0">
                <a:effectLst>
                  <a:outerShdw blurRad="38100" dist="38100" dir="2700000" algn="tl">
                    <a:srgbClr val="000000">
                      <a:alpha val="43137"/>
                    </a:srgbClr>
                  </a:outerShdw>
                </a:effectLst>
              </a:rPr>
              <a:t>September 11, 2001</a:t>
            </a:r>
            <a:r>
              <a:rPr lang="en-US" dirty="0" smtClean="0"/>
              <a:t>.</a:t>
            </a:r>
          </a:p>
          <a:p>
            <a:r>
              <a:rPr lang="en-US" dirty="0" smtClean="0"/>
              <a:t>Four planes were crashed in suicide missions.  Two flew into </a:t>
            </a:r>
            <a:r>
              <a:rPr lang="en-US" b="1" i="1" u="sng" dirty="0" smtClean="0">
                <a:effectLst>
                  <a:outerShdw blurRad="38100" dist="38100" dir="2700000" algn="tl">
                    <a:srgbClr val="000000">
                      <a:alpha val="43137"/>
                    </a:srgbClr>
                  </a:outerShdw>
                </a:effectLst>
              </a:rPr>
              <a:t>New York’s World Trade Centers</a:t>
            </a:r>
            <a:r>
              <a:rPr lang="en-US" dirty="0" smtClean="0"/>
              <a:t>, which collapsed, killing thousands.</a:t>
            </a:r>
          </a:p>
          <a:p>
            <a:r>
              <a:rPr lang="en-US" dirty="0" smtClean="0"/>
              <a:t>A third plane was flown into the </a:t>
            </a:r>
            <a:r>
              <a:rPr lang="en-US" b="1" i="1" u="sng" dirty="0" smtClean="0">
                <a:effectLst>
                  <a:outerShdw blurRad="38100" dist="38100" dir="2700000" algn="tl">
                    <a:srgbClr val="000000">
                      <a:alpha val="43137"/>
                    </a:srgbClr>
                  </a:outerShdw>
                </a:effectLst>
              </a:rPr>
              <a:t>Pentagon</a:t>
            </a:r>
            <a:r>
              <a:rPr lang="en-US" dirty="0" smtClean="0"/>
              <a:t> in Northern Virginia.  </a:t>
            </a:r>
          </a:p>
          <a:p>
            <a:r>
              <a:rPr lang="en-US" dirty="0" smtClean="0"/>
              <a:t>A fourth plane, </a:t>
            </a:r>
            <a:r>
              <a:rPr lang="en-US" b="1" i="1" u="sng" dirty="0" smtClean="0">
                <a:effectLst>
                  <a:outerShdw blurRad="38100" dist="38100" dir="2700000" algn="tl">
                    <a:srgbClr val="000000">
                      <a:alpha val="43137"/>
                    </a:srgbClr>
                  </a:outerShdw>
                </a:effectLst>
              </a:rPr>
              <a:t>United Flight 93 </a:t>
            </a:r>
            <a:r>
              <a:rPr lang="en-US" dirty="0" smtClean="0"/>
              <a:t>was crashed into a field near </a:t>
            </a:r>
            <a:r>
              <a:rPr lang="en-US" b="1" i="1" u="sng" dirty="0" err="1" smtClean="0">
                <a:effectLst>
                  <a:outerShdw blurRad="38100" dist="38100" dir="2700000" algn="tl">
                    <a:srgbClr val="000000">
                      <a:alpha val="43137"/>
                    </a:srgbClr>
                  </a:outerShdw>
                </a:effectLst>
              </a:rPr>
              <a:t>Shanksville</a:t>
            </a:r>
            <a:r>
              <a:rPr lang="en-US" b="1" i="1" u="sng" dirty="0" smtClean="0">
                <a:effectLst>
                  <a:outerShdw blurRad="38100" dist="38100" dir="2700000" algn="tl">
                    <a:srgbClr val="000000">
                      <a:alpha val="43137"/>
                    </a:srgbClr>
                  </a:outerShdw>
                </a:effectLst>
              </a:rPr>
              <a:t>, Pennsylvania </a:t>
            </a:r>
            <a:r>
              <a:rPr lang="en-US" dirty="0" smtClean="0"/>
              <a:t>when passenger fought back.</a:t>
            </a:r>
          </a:p>
          <a:p>
            <a:r>
              <a:rPr lang="en-US" b="1" i="1" u="sng" dirty="0" smtClean="0">
                <a:effectLst>
                  <a:outerShdw blurRad="38100" dist="38100" dir="2700000" algn="tl">
                    <a:srgbClr val="000000">
                      <a:alpha val="43137"/>
                    </a:srgbClr>
                  </a:outerShdw>
                </a:effectLst>
              </a:rPr>
              <a:t>In response, the United States invaded Afghanistan to overthrow the Taliban, an Islamic Fundamentalist government which had allowed Al-Qaeda to organize its terrorist mission.  The Taliban was overthrown, and the United States remains in Afghanistan even to this day attempting to build a democracy in the nation. </a:t>
            </a:r>
            <a:endParaRPr lang="en-US" b="1" i="1" u="sng" dirty="0">
              <a:effectLst>
                <a:outerShdw blurRad="38100" dist="38100" dir="2700000" algn="tl">
                  <a:srgbClr val="000000">
                    <a:alpha val="43137"/>
                  </a:srgbClr>
                </a:outerShdw>
              </a:effectLst>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192930" y="1937388"/>
            <a:ext cx="4830791" cy="3657599"/>
          </a:xfr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466081">
            <a:off x="7528727" y="4805213"/>
            <a:ext cx="2626129" cy="1728696"/>
          </a:xfrm>
          <a:prstGeom prst="rect">
            <a:avLst/>
          </a:prstGeom>
        </p:spPr>
      </p:pic>
    </p:spTree>
    <p:extLst>
      <p:ext uri="{BB962C8B-B14F-4D97-AF65-F5344CB8AC3E}">
        <p14:creationId xmlns:p14="http://schemas.microsoft.com/office/powerpoint/2010/main" val="409321801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#100.  The Iraq War</a:t>
            </a:r>
            <a:endParaRPr lang="en-US" dirty="0"/>
          </a:p>
        </p:txBody>
      </p:sp>
      <p:sp>
        <p:nvSpPr>
          <p:cNvPr id="3" name="Content Placeholder 2"/>
          <p:cNvSpPr>
            <a:spLocks noGrp="1"/>
          </p:cNvSpPr>
          <p:nvPr>
            <p:ph sz="half" idx="1"/>
          </p:nvPr>
        </p:nvSpPr>
        <p:spPr>
          <a:xfrm>
            <a:off x="785611" y="1841679"/>
            <a:ext cx="5704640" cy="4860074"/>
          </a:xfrm>
        </p:spPr>
        <p:txBody>
          <a:bodyPr>
            <a:normAutofit lnSpcReduction="10000"/>
          </a:bodyPr>
          <a:lstStyle/>
          <a:p>
            <a:r>
              <a:rPr lang="en-US" b="1" i="1" u="sng" dirty="0" smtClean="0">
                <a:effectLst>
                  <a:outerShdw blurRad="38100" dist="38100" dir="2700000" algn="tl">
                    <a:srgbClr val="000000">
                      <a:alpha val="43137"/>
                    </a:srgbClr>
                  </a:outerShdw>
                </a:effectLst>
              </a:rPr>
              <a:t>The War in Iraq began in 2003 when President George W. Bush, Jr. insisted that Saddam Hussein had weapons of mass destruction: nuclear, biological, or chemical weapons.</a:t>
            </a:r>
          </a:p>
          <a:p>
            <a:r>
              <a:rPr lang="en-US" dirty="0" smtClean="0"/>
              <a:t>The United States invaded, against the wishes of much of the international community.  </a:t>
            </a:r>
            <a:r>
              <a:rPr lang="en-US" b="1" i="1" dirty="0" smtClean="0">
                <a:effectLst>
                  <a:outerShdw blurRad="38100" dist="38100" dir="2700000" algn="tl">
                    <a:srgbClr val="000000">
                      <a:alpha val="43137"/>
                    </a:srgbClr>
                  </a:outerShdw>
                </a:effectLst>
              </a:rPr>
              <a:t>No such weapons were ever found.</a:t>
            </a:r>
          </a:p>
          <a:p>
            <a:r>
              <a:rPr lang="en-US" b="1" i="1" u="sng" dirty="0" smtClean="0">
                <a:effectLst>
                  <a:outerShdw blurRad="38100" dist="38100" dir="2700000" algn="tl">
                    <a:srgbClr val="000000">
                      <a:alpha val="43137"/>
                    </a:srgbClr>
                  </a:outerShdw>
                </a:effectLst>
              </a:rPr>
              <a:t>After toppling the Iraqi government and executing Saddam Hussein, Civil War erupted in Iraq.  </a:t>
            </a:r>
            <a:r>
              <a:rPr lang="en-US" dirty="0" smtClean="0"/>
              <a:t>Thousands died, including American servicemen who were there to protect the new Iraqi government.  When the United States finally withdrew, chaos ensued.  </a:t>
            </a:r>
            <a:r>
              <a:rPr lang="en-US" b="1" i="1" u="sng" dirty="0" smtClean="0">
                <a:effectLst>
                  <a:outerShdw blurRad="38100" dist="38100" dir="2700000" algn="tl">
                    <a:srgbClr val="000000">
                      <a:alpha val="43137"/>
                    </a:srgbClr>
                  </a:outerShdw>
                </a:effectLst>
              </a:rPr>
              <a:t>Today, the Iraqi forces are fighting against ISIS – the self-proclaimed Islamic State, which is know for their fundamentalist beliefs and the brutal murder of innocents</a:t>
            </a:r>
            <a:r>
              <a:rPr lang="en-US" dirty="0" smtClean="0"/>
              <a:t>.</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90251" y="3644720"/>
            <a:ext cx="5347580" cy="3057033"/>
          </a:xfrm>
          <a:prstGeom prst="rect">
            <a:avLst/>
          </a:prstGeom>
        </p:spPr>
      </p:pic>
      <p:pic>
        <p:nvPicPr>
          <p:cNvPr id="5" name="Content Placeholder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rot="468527">
            <a:off x="6600897" y="540915"/>
            <a:ext cx="5376305" cy="3528810"/>
          </a:xfrm>
        </p:spPr>
      </p:pic>
    </p:spTree>
    <p:extLst>
      <p:ext uri="{BB962C8B-B14F-4D97-AF65-F5344CB8AC3E}">
        <p14:creationId xmlns:p14="http://schemas.microsoft.com/office/powerpoint/2010/main" val="279369054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6975" y="585216"/>
            <a:ext cx="10908405" cy="1499616"/>
          </a:xfrm>
        </p:spPr>
        <p:txBody>
          <a:bodyPr/>
          <a:lstStyle/>
          <a:p>
            <a:r>
              <a:rPr lang="en-US" dirty="0" smtClean="0">
                <a:solidFill>
                  <a:schemeClr val="tx1"/>
                </a:solidFill>
              </a:rPr>
              <a:t>#101.  Obamacare: the affordable care act</a:t>
            </a:r>
            <a:endParaRPr lang="en-US" dirty="0">
              <a:solidFill>
                <a:schemeClr val="tx1"/>
              </a:solidFill>
            </a:endParaRPr>
          </a:p>
        </p:txBody>
      </p:sp>
      <p:sp>
        <p:nvSpPr>
          <p:cNvPr id="3" name="Content Placeholder 2"/>
          <p:cNvSpPr>
            <a:spLocks noGrp="1"/>
          </p:cNvSpPr>
          <p:nvPr>
            <p:ph sz="half" idx="1"/>
          </p:nvPr>
        </p:nvSpPr>
        <p:spPr>
          <a:xfrm>
            <a:off x="669702" y="1854557"/>
            <a:ext cx="5383368" cy="5267459"/>
          </a:xfrm>
        </p:spPr>
        <p:txBody>
          <a:bodyPr>
            <a:normAutofit/>
          </a:bodyPr>
          <a:lstStyle/>
          <a:p>
            <a:r>
              <a:rPr lang="en-US" dirty="0" smtClean="0"/>
              <a:t>President Barack Obama’s Affordable Care Act continues a tradition of expanding the role of the federal government promoted by liberal, Democratic politicians.</a:t>
            </a:r>
          </a:p>
          <a:p>
            <a:r>
              <a:rPr lang="en-US" b="1" i="1" u="sng" dirty="0" smtClean="0">
                <a:effectLst>
                  <a:outerShdw blurRad="38100" dist="38100" dir="2700000" algn="tl">
                    <a:srgbClr val="000000">
                      <a:alpha val="43137"/>
                    </a:srgbClr>
                  </a:outerShdw>
                </a:effectLst>
              </a:rPr>
              <a:t>FDR’s New Deal, Social Security</a:t>
            </a:r>
          </a:p>
          <a:p>
            <a:r>
              <a:rPr lang="en-US" b="1" i="1" u="sng" dirty="0" smtClean="0">
                <a:effectLst>
                  <a:outerShdw blurRad="38100" dist="38100" dir="2700000" algn="tl">
                    <a:srgbClr val="000000">
                      <a:alpha val="43137"/>
                    </a:srgbClr>
                  </a:outerShdw>
                </a:effectLst>
              </a:rPr>
              <a:t>LBJ’s Great Society, Medicaid, Medicare</a:t>
            </a:r>
          </a:p>
          <a:p>
            <a:r>
              <a:rPr lang="en-US" b="1" i="1" u="sng" dirty="0" smtClean="0">
                <a:effectLst>
                  <a:outerShdw blurRad="38100" dist="38100" dir="2700000" algn="tl">
                    <a:srgbClr val="000000">
                      <a:alpha val="43137"/>
                    </a:srgbClr>
                  </a:outerShdw>
                </a:effectLst>
              </a:rPr>
              <a:t>Obama: The Affordable Health Care Act </a:t>
            </a:r>
          </a:p>
          <a:p>
            <a:r>
              <a:rPr lang="en-US" dirty="0" smtClean="0"/>
              <a:t>The Constitutionality of Obamacare was put to the test, and the Supreme Court ruled that it was legal: since the government has the power to tax, it can insist that everyone pays into the health care system of the nation.</a:t>
            </a:r>
          </a:p>
          <a:p>
            <a:r>
              <a:rPr lang="en-US" dirty="0" smtClean="0"/>
              <a:t>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169941" y="1851070"/>
            <a:ext cx="5532523" cy="4614123"/>
          </a:xfrm>
        </p:spPr>
      </p:pic>
    </p:spTree>
    <p:extLst>
      <p:ext uri="{BB962C8B-B14F-4D97-AF65-F5344CB8AC3E}">
        <p14:creationId xmlns:p14="http://schemas.microsoft.com/office/powerpoint/2010/main" val="33710006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#10.  The Boston tea party of 1773</a:t>
            </a:r>
            <a:endParaRPr lang="en-US" dirty="0"/>
          </a:p>
        </p:txBody>
      </p:sp>
      <p:sp>
        <p:nvSpPr>
          <p:cNvPr id="3" name="Content Placeholder 2"/>
          <p:cNvSpPr>
            <a:spLocks noGrp="1"/>
          </p:cNvSpPr>
          <p:nvPr>
            <p:ph sz="half" idx="1"/>
          </p:nvPr>
        </p:nvSpPr>
        <p:spPr>
          <a:xfrm>
            <a:off x="759854" y="1828801"/>
            <a:ext cx="4584877" cy="4687910"/>
          </a:xfrm>
        </p:spPr>
        <p:txBody>
          <a:bodyPr>
            <a:normAutofit/>
          </a:bodyPr>
          <a:lstStyle/>
          <a:p>
            <a:r>
              <a:rPr lang="en-US" dirty="0" smtClean="0"/>
              <a:t>On December 16</a:t>
            </a:r>
            <a:r>
              <a:rPr lang="en-US" baseline="30000" dirty="0" smtClean="0"/>
              <a:t>th</a:t>
            </a:r>
            <a:r>
              <a:rPr lang="en-US" dirty="0" smtClean="0"/>
              <a:t>, 1773, the </a:t>
            </a:r>
            <a:r>
              <a:rPr lang="en-US" b="1" i="1" u="sng" dirty="0" smtClean="0">
                <a:effectLst>
                  <a:outerShdw blurRad="38100" dist="38100" dir="2700000" algn="tl">
                    <a:srgbClr val="000000">
                      <a:alpha val="43137"/>
                    </a:srgbClr>
                  </a:outerShdw>
                </a:effectLst>
              </a:rPr>
              <a:t>Sons of Liberty</a:t>
            </a:r>
            <a:r>
              <a:rPr lang="en-US" dirty="0" smtClean="0"/>
              <a:t> dumped over 340 chest of tea into the Boston Harbor.  Why?  Because the English Parliament had placed a </a:t>
            </a:r>
            <a:r>
              <a:rPr lang="en-US" b="1" i="1" u="sng" dirty="0" smtClean="0">
                <a:effectLst>
                  <a:outerShdw blurRad="38100" dist="38100" dir="2700000" algn="tl">
                    <a:srgbClr val="000000">
                      <a:alpha val="43137"/>
                    </a:srgbClr>
                  </a:outerShdw>
                </a:effectLst>
              </a:rPr>
              <a:t>small tax on tea</a:t>
            </a:r>
            <a:r>
              <a:rPr lang="en-US" dirty="0" smtClean="0"/>
              <a:t> and the Sons of Liberty refused to stand for </a:t>
            </a:r>
            <a:r>
              <a:rPr lang="en-US" b="1" i="1" u="sng" dirty="0" smtClean="0">
                <a:effectLst>
                  <a:outerShdw blurRad="38100" dist="38100" dir="2700000" algn="tl">
                    <a:srgbClr val="000000">
                      <a:alpha val="43137"/>
                    </a:srgbClr>
                  </a:outerShdw>
                </a:effectLst>
              </a:rPr>
              <a:t>“taxation without representation.”</a:t>
            </a:r>
          </a:p>
          <a:p>
            <a:r>
              <a:rPr lang="en-US" dirty="0" smtClean="0"/>
              <a:t>The English were so outraged by the Boston Tea Party that they passed the </a:t>
            </a:r>
            <a:r>
              <a:rPr lang="en-US" b="1" i="1" u="sng" dirty="0" smtClean="0">
                <a:effectLst>
                  <a:outerShdw blurRad="38100" dist="38100" dir="2700000" algn="tl">
                    <a:srgbClr val="000000">
                      <a:alpha val="43137"/>
                    </a:srgbClr>
                  </a:outerShdw>
                </a:effectLst>
              </a:rPr>
              <a:t>Intolerable Acts</a:t>
            </a:r>
            <a:r>
              <a:rPr lang="en-US" dirty="0" smtClean="0"/>
              <a:t>, and instituted </a:t>
            </a:r>
            <a:r>
              <a:rPr lang="en-US" b="1" i="1" u="sng" dirty="0" smtClean="0">
                <a:effectLst>
                  <a:outerShdw blurRad="38100" dist="38100" dir="2700000" algn="tl">
                    <a:srgbClr val="000000">
                      <a:alpha val="43137"/>
                    </a:srgbClr>
                  </a:outerShdw>
                </a:effectLst>
              </a:rPr>
              <a:t>martial law in Boston and shut down the Boston Harbor</a:t>
            </a:r>
            <a:r>
              <a:rPr lang="en-US" dirty="0" smtClean="0"/>
              <a:t>.  The Boston Tea Party led to the Revolutionary War.</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435286" y="1866958"/>
            <a:ext cx="6593582" cy="4366417"/>
          </a:xfrm>
        </p:spPr>
      </p:pic>
    </p:spTree>
    <p:extLst>
      <p:ext uri="{BB962C8B-B14F-4D97-AF65-F5344CB8AC3E}">
        <p14:creationId xmlns:p14="http://schemas.microsoft.com/office/powerpoint/2010/main" val="204118962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#11.  The Battles of Lexington &amp; Concord</a:t>
            </a:r>
            <a:endParaRPr lang="en-US" dirty="0"/>
          </a:p>
        </p:txBody>
      </p:sp>
      <p:sp>
        <p:nvSpPr>
          <p:cNvPr id="3" name="Content Placeholder 2"/>
          <p:cNvSpPr>
            <a:spLocks noGrp="1"/>
          </p:cNvSpPr>
          <p:nvPr>
            <p:ph sz="half" idx="1"/>
          </p:nvPr>
        </p:nvSpPr>
        <p:spPr>
          <a:xfrm>
            <a:off x="682580" y="1918951"/>
            <a:ext cx="4572000" cy="4700789"/>
          </a:xfrm>
        </p:spPr>
        <p:txBody>
          <a:bodyPr>
            <a:normAutofit lnSpcReduction="10000"/>
          </a:bodyPr>
          <a:lstStyle/>
          <a:p>
            <a:r>
              <a:rPr lang="en-US" dirty="0" smtClean="0"/>
              <a:t>In April of 1775, the English army marched out into the Massachusetts country side seeking a cache of weapons there.  What followed was the opening battle of the Revolutionary War.  At Lexington Green, the </a:t>
            </a:r>
            <a:r>
              <a:rPr lang="en-US" b="1" i="1" u="sng" dirty="0" smtClean="0">
                <a:effectLst>
                  <a:outerShdw blurRad="38100" dist="38100" dir="2700000" algn="tl">
                    <a:srgbClr val="000000">
                      <a:alpha val="43137"/>
                    </a:srgbClr>
                  </a:outerShdw>
                </a:effectLst>
              </a:rPr>
              <a:t>“Shot Heard ‘Round the World”</a:t>
            </a:r>
            <a:r>
              <a:rPr lang="en-US" dirty="0" smtClean="0"/>
              <a:t> was fired.  After a skirmish at Lexington Green ended in retreat, the Americans reorganized at the Old North Bridge in Concord and forced the British to retreat.  Then, because they were </a:t>
            </a:r>
            <a:r>
              <a:rPr lang="en-US" b="1" i="1" u="sng" dirty="0" smtClean="0">
                <a:effectLst>
                  <a:outerShdw blurRad="38100" dist="38100" dir="2700000" algn="tl">
                    <a:srgbClr val="000000">
                      <a:alpha val="43137"/>
                    </a:srgbClr>
                  </a:outerShdw>
                </a:effectLst>
              </a:rPr>
              <a:t>more familiar with the terrain</a:t>
            </a:r>
            <a:r>
              <a:rPr lang="en-US" dirty="0" smtClean="0"/>
              <a:t>, the minutemen used </a:t>
            </a:r>
            <a:r>
              <a:rPr lang="en-US" b="1" i="1" u="sng" dirty="0" smtClean="0">
                <a:effectLst>
                  <a:outerShdw blurRad="38100" dist="38100" dir="2700000" algn="tl">
                    <a:srgbClr val="000000">
                      <a:alpha val="43137"/>
                    </a:srgbClr>
                  </a:outerShdw>
                </a:effectLst>
              </a:rPr>
              <a:t>guerrilla tactics</a:t>
            </a:r>
            <a:r>
              <a:rPr lang="en-US" dirty="0" smtClean="0"/>
              <a:t> as the British fled towards Boston, inflicted heavy casualties on the Redcoats.  The first battles of the Revolution were fought.</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321671" y="1948920"/>
            <a:ext cx="6372345" cy="4374607"/>
          </a:xfrm>
        </p:spPr>
      </p:pic>
    </p:spTree>
    <p:extLst>
      <p:ext uri="{BB962C8B-B14F-4D97-AF65-F5344CB8AC3E}">
        <p14:creationId xmlns:p14="http://schemas.microsoft.com/office/powerpoint/2010/main" val="19571538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7" y="585216"/>
            <a:ext cx="10206249" cy="1499616"/>
          </a:xfrm>
        </p:spPr>
        <p:txBody>
          <a:bodyPr/>
          <a:lstStyle/>
          <a:p>
            <a:r>
              <a:rPr lang="en-US" dirty="0" smtClean="0"/>
              <a:t>#12.  The declaration of independence, 1776</a:t>
            </a:r>
            <a:endParaRPr lang="en-US" dirty="0"/>
          </a:p>
        </p:txBody>
      </p:sp>
      <p:sp>
        <p:nvSpPr>
          <p:cNvPr id="3" name="Content Placeholder 2"/>
          <p:cNvSpPr>
            <a:spLocks noGrp="1"/>
          </p:cNvSpPr>
          <p:nvPr>
            <p:ph sz="half" idx="1"/>
          </p:nvPr>
        </p:nvSpPr>
        <p:spPr>
          <a:xfrm>
            <a:off x="824248" y="1700011"/>
            <a:ext cx="6336405" cy="5061397"/>
          </a:xfrm>
        </p:spPr>
        <p:txBody>
          <a:bodyPr>
            <a:normAutofit lnSpcReduction="10000"/>
          </a:bodyPr>
          <a:lstStyle/>
          <a:p>
            <a:r>
              <a:rPr lang="en-US" dirty="0" smtClean="0"/>
              <a:t>In January of 1776, Thomas Paine published </a:t>
            </a:r>
            <a:r>
              <a:rPr lang="en-US" b="1" i="1" u="sng" dirty="0" smtClean="0">
                <a:effectLst>
                  <a:outerShdw blurRad="38100" dist="38100" dir="2700000" algn="tl">
                    <a:srgbClr val="000000">
                      <a:alpha val="43137"/>
                    </a:srgbClr>
                  </a:outerShdw>
                </a:effectLst>
              </a:rPr>
              <a:t>Common Sense</a:t>
            </a:r>
            <a:r>
              <a:rPr lang="en-US" dirty="0" smtClean="0"/>
              <a:t>, insisting that the Americans should declare Independence.</a:t>
            </a:r>
          </a:p>
          <a:p>
            <a:r>
              <a:rPr lang="en-US" dirty="0" smtClean="0"/>
              <a:t>Even after several battles were fought in and around Boston and the </a:t>
            </a:r>
            <a:r>
              <a:rPr lang="en-US" b="1" i="1" u="sng" dirty="0" smtClean="0">
                <a:effectLst>
                  <a:outerShdw blurRad="38100" dist="38100" dir="2700000" algn="tl">
                    <a:srgbClr val="000000">
                      <a:alpha val="43137"/>
                    </a:srgbClr>
                  </a:outerShdw>
                </a:effectLst>
              </a:rPr>
              <a:t>Continental Army was organized under George Washington</a:t>
            </a:r>
            <a:r>
              <a:rPr lang="en-US" dirty="0" smtClean="0"/>
              <a:t>, no Declaration of Independence had been produced.</a:t>
            </a:r>
          </a:p>
          <a:p>
            <a:r>
              <a:rPr lang="en-US" dirty="0" smtClean="0"/>
              <a:t>In the summer of 1776, </a:t>
            </a:r>
            <a:r>
              <a:rPr lang="en-US" b="1" i="1" u="sng" dirty="0" smtClean="0">
                <a:effectLst>
                  <a:outerShdw blurRad="38100" dist="38100" dir="2700000" algn="tl">
                    <a:srgbClr val="000000">
                      <a:alpha val="43137"/>
                    </a:srgbClr>
                  </a:outerShdw>
                </a:effectLst>
              </a:rPr>
              <a:t>Thomas Jefferson </a:t>
            </a:r>
            <a:r>
              <a:rPr lang="en-US" dirty="0" smtClean="0"/>
              <a:t>rectified that situation.  He was influenced strongly by the English political philosopher </a:t>
            </a:r>
            <a:r>
              <a:rPr lang="en-US" b="1" i="1" u="sng" dirty="0" smtClean="0">
                <a:effectLst>
                  <a:outerShdw blurRad="38100" dist="38100" dir="2700000" algn="tl">
                    <a:srgbClr val="000000">
                      <a:alpha val="43137"/>
                    </a:srgbClr>
                  </a:outerShdw>
                </a:effectLst>
              </a:rPr>
              <a:t>John Locke</a:t>
            </a:r>
            <a:r>
              <a:rPr lang="en-US" dirty="0" smtClean="0"/>
              <a:t>.  The Declaration of Independence described Americans understanding of the purpose of government (</a:t>
            </a:r>
            <a:r>
              <a:rPr lang="en-US" b="1" i="1" u="sng" dirty="0" smtClean="0">
                <a:effectLst>
                  <a:outerShdw blurRad="38100" dist="38100" dir="2700000" algn="tl">
                    <a:srgbClr val="000000">
                      <a:alpha val="43137"/>
                    </a:srgbClr>
                  </a:outerShdw>
                </a:effectLst>
              </a:rPr>
              <a:t>Life, Liberty, and the Pursuit of Happiness</a:t>
            </a:r>
            <a:r>
              <a:rPr lang="en-US" dirty="0" smtClean="0"/>
              <a:t>), the justification for separating (a long train of abuses, destructive to these rights), and a </a:t>
            </a:r>
            <a:r>
              <a:rPr lang="en-US" b="1" i="1" u="sng" dirty="0" smtClean="0">
                <a:effectLst>
                  <a:outerShdw blurRad="38100" dist="38100" dir="2700000" algn="tl">
                    <a:srgbClr val="000000">
                      <a:alpha val="43137"/>
                    </a:srgbClr>
                  </a:outerShdw>
                </a:effectLst>
              </a:rPr>
              <a:t>list of grievances </a:t>
            </a:r>
            <a:r>
              <a:rPr lang="en-US" dirty="0" smtClean="0"/>
              <a:t>against the King.  Those who signed the document understood they were risking their lives for the new nation.</a:t>
            </a:r>
          </a:p>
          <a:p>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359279" y="1702118"/>
            <a:ext cx="3871099" cy="4606608"/>
          </a:xfrm>
        </p:spPr>
      </p:pic>
    </p:spTree>
    <p:extLst>
      <p:ext uri="{BB962C8B-B14F-4D97-AF65-F5344CB8AC3E}">
        <p14:creationId xmlns:p14="http://schemas.microsoft.com/office/powerpoint/2010/main" val="400871751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7127" y="585216"/>
            <a:ext cx="10998558" cy="1499616"/>
          </a:xfrm>
        </p:spPr>
        <p:txBody>
          <a:bodyPr/>
          <a:lstStyle/>
          <a:p>
            <a:r>
              <a:rPr lang="en-US" dirty="0" smtClean="0"/>
              <a:t>#13.  Battle of Saratoga &amp; Treaty of Alliance</a:t>
            </a:r>
            <a:endParaRPr lang="en-US" dirty="0"/>
          </a:p>
        </p:txBody>
      </p:sp>
      <p:sp>
        <p:nvSpPr>
          <p:cNvPr id="3" name="Content Placeholder 2"/>
          <p:cNvSpPr>
            <a:spLocks noGrp="1"/>
          </p:cNvSpPr>
          <p:nvPr>
            <p:ph sz="half" idx="1"/>
          </p:nvPr>
        </p:nvSpPr>
        <p:spPr>
          <a:xfrm>
            <a:off x="798490" y="1803042"/>
            <a:ext cx="4649273" cy="4533364"/>
          </a:xfrm>
        </p:spPr>
        <p:txBody>
          <a:bodyPr/>
          <a:lstStyle/>
          <a:p>
            <a:r>
              <a:rPr lang="en-US" dirty="0" smtClean="0"/>
              <a:t>The turning point of the Revolutionary War was the </a:t>
            </a:r>
            <a:r>
              <a:rPr lang="en-US" b="1" i="1" u="sng" dirty="0" smtClean="0">
                <a:effectLst>
                  <a:outerShdw blurRad="38100" dist="38100" dir="2700000" algn="tl">
                    <a:srgbClr val="000000">
                      <a:alpha val="43137"/>
                    </a:srgbClr>
                  </a:outerShdw>
                </a:effectLst>
              </a:rPr>
              <a:t>Battle of Saratoga </a:t>
            </a:r>
            <a:r>
              <a:rPr lang="en-US" dirty="0" smtClean="0"/>
              <a:t>in 1777.  At this battle, General John Burgoyne of England was forced to surrender his army.</a:t>
            </a:r>
          </a:p>
          <a:p>
            <a:r>
              <a:rPr lang="en-US" dirty="0" smtClean="0"/>
              <a:t>After hearing of the victory by American soldiers, Benjamin Franklin was overjoyed.</a:t>
            </a:r>
          </a:p>
          <a:p>
            <a:r>
              <a:rPr lang="en-US" dirty="0" smtClean="0"/>
              <a:t>Franklin, who was a diplomat in France, now convinced the French to sign a </a:t>
            </a:r>
            <a:r>
              <a:rPr lang="en-US" b="1" i="1" u="sng" dirty="0" smtClean="0">
                <a:effectLst>
                  <a:outerShdw blurRad="38100" dist="38100" dir="2700000" algn="tl">
                    <a:srgbClr val="000000">
                      <a:alpha val="43137"/>
                    </a:srgbClr>
                  </a:outerShdw>
                </a:effectLst>
              </a:rPr>
              <a:t>Treaty of Alliance</a:t>
            </a:r>
            <a:r>
              <a:rPr lang="en-US" dirty="0" smtClean="0"/>
              <a:t>.  France pledge to be our military ally – so that we could win our independence!</a:t>
            </a: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641270" y="2047741"/>
            <a:ext cx="6118520" cy="4056845"/>
          </a:xfrm>
        </p:spPr>
      </p:pic>
      <p:sp>
        <p:nvSpPr>
          <p:cNvPr id="6" name="Rounded Rectangle 5"/>
          <p:cNvSpPr/>
          <p:nvPr/>
        </p:nvSpPr>
        <p:spPr>
          <a:xfrm>
            <a:off x="5602310" y="5589431"/>
            <a:ext cx="6233375" cy="114622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dirty="0" smtClean="0"/>
              <a:t>The Battle of Saratoga, 1777.  Generals Horatio Gates and Benedict Arnold defeated John Burgoyne of England.  France was soon convinced to help Americans gain their independence by fighting with us against England.</a:t>
            </a:r>
            <a:endParaRPr lang="en-US" dirty="0"/>
          </a:p>
        </p:txBody>
      </p:sp>
    </p:spTree>
    <p:extLst>
      <p:ext uri="{BB962C8B-B14F-4D97-AF65-F5344CB8AC3E}">
        <p14:creationId xmlns:p14="http://schemas.microsoft.com/office/powerpoint/2010/main" val="150603843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#14.  The surrender at Yorktown, 1781</a:t>
            </a:r>
            <a:endParaRPr lang="en-US" dirty="0"/>
          </a:p>
        </p:txBody>
      </p:sp>
      <p:sp>
        <p:nvSpPr>
          <p:cNvPr id="3" name="Content Placeholder 2"/>
          <p:cNvSpPr>
            <a:spLocks noGrp="1"/>
          </p:cNvSpPr>
          <p:nvPr>
            <p:ph sz="half" idx="1"/>
          </p:nvPr>
        </p:nvSpPr>
        <p:spPr>
          <a:xfrm>
            <a:off x="1024127" y="1906073"/>
            <a:ext cx="4951670" cy="4803820"/>
          </a:xfrm>
        </p:spPr>
        <p:txBody>
          <a:bodyPr>
            <a:normAutofit/>
          </a:bodyPr>
          <a:lstStyle/>
          <a:p>
            <a:r>
              <a:rPr lang="en-US" dirty="0" smtClean="0"/>
              <a:t>Americans finally achieved victory at the </a:t>
            </a:r>
            <a:r>
              <a:rPr lang="en-US" b="1" i="1" u="sng" dirty="0" smtClean="0">
                <a:effectLst>
                  <a:outerShdw blurRad="38100" dist="38100" dir="2700000" algn="tl">
                    <a:srgbClr val="000000">
                      <a:alpha val="43137"/>
                    </a:srgbClr>
                  </a:outerShdw>
                </a:effectLst>
              </a:rPr>
              <a:t>Battle of Yorktown in 1781</a:t>
            </a:r>
            <a:r>
              <a:rPr lang="en-US" dirty="0" smtClean="0"/>
              <a:t>.  George Washington received assistance from French military experts: </a:t>
            </a:r>
          </a:p>
          <a:p>
            <a:r>
              <a:rPr lang="en-US" b="1" i="1" u="sng" dirty="0" smtClean="0">
                <a:effectLst>
                  <a:outerShdw blurRad="38100" dist="38100" dir="2700000" algn="tl">
                    <a:srgbClr val="000000">
                      <a:alpha val="43137"/>
                    </a:srgbClr>
                  </a:outerShdw>
                </a:effectLst>
              </a:rPr>
              <a:t>Marquis de Lafayette</a:t>
            </a:r>
            <a:r>
              <a:rPr lang="en-US" dirty="0" smtClean="0"/>
              <a:t>, his aide-de-camp.</a:t>
            </a:r>
          </a:p>
          <a:p>
            <a:r>
              <a:rPr lang="en-US" b="1" i="1" u="sng" dirty="0" smtClean="0">
                <a:effectLst>
                  <a:outerShdw blurRad="38100" dist="38100" dir="2700000" algn="tl">
                    <a:srgbClr val="000000">
                      <a:alpha val="43137"/>
                    </a:srgbClr>
                  </a:outerShdw>
                </a:effectLst>
              </a:rPr>
              <a:t>Rochambeau</a:t>
            </a:r>
            <a:r>
              <a:rPr lang="en-US" dirty="0" smtClean="0"/>
              <a:t>, who organized the siege of Yorktown.</a:t>
            </a:r>
          </a:p>
          <a:p>
            <a:r>
              <a:rPr lang="en-US" b="1" i="1" u="sng" dirty="0" smtClean="0">
                <a:effectLst>
                  <a:outerShdw blurRad="38100" dist="38100" dir="2700000" algn="tl">
                    <a:srgbClr val="000000">
                      <a:alpha val="43137"/>
                    </a:srgbClr>
                  </a:outerShdw>
                </a:effectLst>
              </a:rPr>
              <a:t>Admiral De Grasse </a:t>
            </a:r>
            <a:r>
              <a:rPr lang="en-US" dirty="0" smtClean="0"/>
              <a:t>– who prevented the English from sending reinforcements. </a:t>
            </a:r>
          </a:p>
          <a:p>
            <a:r>
              <a:rPr lang="en-US" dirty="0" smtClean="0"/>
              <a:t>After losing a second army in America, the British population no longer supported – or wanted to pay for – the war against Americans.</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016745" y="1976177"/>
            <a:ext cx="5870455" cy="3870831"/>
          </a:xfrm>
        </p:spPr>
      </p:pic>
    </p:spTree>
    <p:extLst>
      <p:ext uri="{BB962C8B-B14F-4D97-AF65-F5344CB8AC3E}">
        <p14:creationId xmlns:p14="http://schemas.microsoft.com/office/powerpoint/2010/main" val="25487509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#15.  The treaty of Paris of 1783</a:t>
            </a:r>
            <a:endParaRPr lang="en-US" dirty="0"/>
          </a:p>
        </p:txBody>
      </p:sp>
      <p:sp>
        <p:nvSpPr>
          <p:cNvPr id="3" name="Content Placeholder 2"/>
          <p:cNvSpPr>
            <a:spLocks noGrp="1"/>
          </p:cNvSpPr>
          <p:nvPr>
            <p:ph sz="half" idx="1"/>
          </p:nvPr>
        </p:nvSpPr>
        <p:spPr/>
        <p:txBody>
          <a:bodyPr/>
          <a:lstStyle/>
          <a:p>
            <a:r>
              <a:rPr lang="en-US" dirty="0" smtClean="0"/>
              <a:t>The embittered English delegation refused even to sit for the official portrait.</a:t>
            </a:r>
          </a:p>
          <a:p>
            <a:r>
              <a:rPr lang="en-US" dirty="0" smtClean="0"/>
              <a:t>The United States of America was </a:t>
            </a:r>
            <a:r>
              <a:rPr lang="en-US" b="1" i="1" u="sng" dirty="0" smtClean="0">
                <a:effectLst>
                  <a:outerShdw blurRad="38100" dist="38100" dir="2700000" algn="tl">
                    <a:srgbClr val="000000">
                      <a:alpha val="43137"/>
                    </a:srgbClr>
                  </a:outerShdw>
                </a:effectLst>
              </a:rPr>
              <a:t>independent</a:t>
            </a:r>
            <a:r>
              <a:rPr lang="en-US" dirty="0" smtClean="0"/>
              <a:t>, and controlled </a:t>
            </a:r>
            <a:r>
              <a:rPr lang="en-US" b="1" i="1" u="sng" dirty="0" smtClean="0">
                <a:effectLst>
                  <a:outerShdw blurRad="38100" dist="38100" dir="2700000" algn="tl">
                    <a:srgbClr val="000000">
                      <a:alpha val="43137"/>
                    </a:srgbClr>
                  </a:outerShdw>
                </a:effectLst>
              </a:rPr>
              <a:t>all of the land to the Mississippi River</a:t>
            </a:r>
            <a:r>
              <a:rPr lang="en-US" dirty="0" smtClean="0"/>
              <a:t>.</a:t>
            </a:r>
          </a:p>
          <a:p>
            <a:r>
              <a:rPr lang="en-US" dirty="0" smtClean="0"/>
              <a:t>Americans promised to restore Loyalists’ property – but didn’t.</a:t>
            </a:r>
          </a:p>
          <a:p>
            <a:r>
              <a:rPr lang="en-US" dirty="0" smtClean="0"/>
              <a:t>The English promised to leaved all Western forts – but didn’t.</a:t>
            </a:r>
            <a:endParaRPr lang="en-US" dirty="0"/>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303146" y="1928539"/>
            <a:ext cx="5526148" cy="4472262"/>
          </a:xfrm>
        </p:spPr>
      </p:pic>
      <p:sp>
        <p:nvSpPr>
          <p:cNvPr id="4" name="Right Arrow 3"/>
          <p:cNvSpPr/>
          <p:nvPr/>
        </p:nvSpPr>
        <p:spPr>
          <a:xfrm rot="1482943">
            <a:off x="4658719" y="4008148"/>
            <a:ext cx="6357986" cy="213438"/>
          </a:xfrm>
          <a:prstGeom prst="rightArrow">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5" name="Oval Callout 4"/>
          <p:cNvSpPr/>
          <p:nvPr/>
        </p:nvSpPr>
        <p:spPr>
          <a:xfrm>
            <a:off x="10770110" y="4378817"/>
            <a:ext cx="1297394" cy="953037"/>
          </a:xfrm>
          <a:prstGeom prst="wedgeEllipseCallout">
            <a:avLst>
              <a:gd name="adj1" fmla="val -53591"/>
              <a:gd name="adj2" fmla="val 53041"/>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400" dirty="0" smtClean="0"/>
              <a:t>Where are the Brits?</a:t>
            </a:r>
            <a:endParaRPr lang="en-US" sz="1400" dirty="0"/>
          </a:p>
        </p:txBody>
      </p:sp>
    </p:spTree>
    <p:extLst>
      <p:ext uri="{BB962C8B-B14F-4D97-AF65-F5344CB8AC3E}">
        <p14:creationId xmlns:p14="http://schemas.microsoft.com/office/powerpoint/2010/main" val="399452681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#16.  Shays’ Rebellion, 1786</a:t>
            </a:r>
            <a:endParaRPr lang="en-US" dirty="0"/>
          </a:p>
        </p:txBody>
      </p:sp>
      <p:sp>
        <p:nvSpPr>
          <p:cNvPr id="3" name="Content Placeholder 2"/>
          <p:cNvSpPr>
            <a:spLocks noGrp="1"/>
          </p:cNvSpPr>
          <p:nvPr>
            <p:ph sz="half" idx="1"/>
          </p:nvPr>
        </p:nvSpPr>
        <p:spPr>
          <a:xfrm>
            <a:off x="1024126" y="1725769"/>
            <a:ext cx="5647129" cy="4583591"/>
          </a:xfrm>
        </p:spPr>
        <p:txBody>
          <a:bodyPr>
            <a:normAutofit/>
          </a:bodyPr>
          <a:lstStyle/>
          <a:p>
            <a:r>
              <a:rPr lang="en-US" dirty="0" smtClean="0"/>
              <a:t>Daniel Shays </a:t>
            </a:r>
            <a:r>
              <a:rPr lang="en-US" b="1" i="1" u="sng" dirty="0" smtClean="0">
                <a:effectLst>
                  <a:outerShdw blurRad="38100" dist="38100" dir="2700000" algn="tl">
                    <a:srgbClr val="000000">
                      <a:alpha val="43137"/>
                    </a:srgbClr>
                  </a:outerShdw>
                </a:effectLst>
              </a:rPr>
              <a:t>led a revolt against the state government in Massachusetts </a:t>
            </a:r>
            <a:r>
              <a:rPr lang="en-US" dirty="0" smtClean="0"/>
              <a:t>when the legislature attempted to seize his land – and the land of others like him – for failure to pay taxes. </a:t>
            </a:r>
          </a:p>
          <a:p>
            <a:r>
              <a:rPr lang="en-US" dirty="0" smtClean="0"/>
              <a:t>Shays led a violent assault on the state militia.  Eventually cooler heads prevailed; however, the following year, </a:t>
            </a:r>
            <a:r>
              <a:rPr lang="en-US" b="1" i="1" u="sng" dirty="0" smtClean="0">
                <a:effectLst>
                  <a:outerShdw blurRad="38100" dist="38100" dir="2700000" algn="tl">
                    <a:srgbClr val="000000">
                      <a:alpha val="43137"/>
                    </a:srgbClr>
                  </a:outerShdw>
                </a:effectLst>
              </a:rPr>
              <a:t>debtors elected a state legislature which was willing to pass laws which forgave all debt</a:t>
            </a:r>
            <a:r>
              <a:rPr lang="en-US" dirty="0" smtClean="0"/>
              <a:t>s – thereby robbing creditors of their property!</a:t>
            </a:r>
          </a:p>
          <a:p>
            <a:r>
              <a:rPr lang="en-US" b="1" i="1" u="sng" dirty="0" smtClean="0">
                <a:effectLst>
                  <a:outerShdw blurRad="38100" dist="38100" dir="2700000" algn="tl">
                    <a:srgbClr val="000000">
                      <a:alpha val="43137"/>
                    </a:srgbClr>
                  </a:outerShdw>
                </a:effectLst>
              </a:rPr>
              <a:t>The Founding Fathers were alarmed by Shays’ Rebellion and called for a Constitutional Convention in Philadelphia in 1787</a:t>
            </a:r>
            <a:r>
              <a:rPr lang="en-US" dirty="0" smtClean="0"/>
              <a:t>.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564809" y="780238"/>
            <a:ext cx="4219360" cy="5618639"/>
          </a:xfrm>
        </p:spPr>
      </p:pic>
    </p:spTree>
    <p:extLst>
      <p:ext uri="{BB962C8B-B14F-4D97-AF65-F5344CB8AC3E}">
        <p14:creationId xmlns:p14="http://schemas.microsoft.com/office/powerpoint/2010/main" val="260080399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#17.  The Constitutional convention, 1787</a:t>
            </a:r>
            <a:endParaRPr lang="en-US" dirty="0"/>
          </a:p>
        </p:txBody>
      </p:sp>
      <p:sp>
        <p:nvSpPr>
          <p:cNvPr id="3" name="Content Placeholder 2"/>
          <p:cNvSpPr>
            <a:spLocks noGrp="1"/>
          </p:cNvSpPr>
          <p:nvPr>
            <p:ph sz="half" idx="1"/>
          </p:nvPr>
        </p:nvSpPr>
        <p:spPr>
          <a:xfrm>
            <a:off x="1024126" y="1661375"/>
            <a:ext cx="4848639" cy="4647985"/>
          </a:xfrm>
        </p:spPr>
        <p:txBody>
          <a:bodyPr>
            <a:normAutofit/>
          </a:bodyPr>
          <a:lstStyle/>
          <a:p>
            <a:r>
              <a:rPr lang="en-US" dirty="0" smtClean="0"/>
              <a:t>The Constitutional Convention voted almost immediately to </a:t>
            </a:r>
            <a:r>
              <a:rPr lang="en-US" b="1" i="1" u="sng" dirty="0" smtClean="0">
                <a:effectLst>
                  <a:outerShdw blurRad="38100" dist="38100" dir="2700000" algn="tl">
                    <a:srgbClr val="000000">
                      <a:alpha val="43137"/>
                    </a:srgbClr>
                  </a:outerShdw>
                </a:effectLst>
              </a:rPr>
              <a:t>throw out the Articles of Confederation</a:t>
            </a:r>
            <a:r>
              <a:rPr lang="en-US" dirty="0" smtClean="0"/>
              <a:t> and replace it with a new government.  Arguments erupted over </a:t>
            </a:r>
            <a:r>
              <a:rPr lang="en-US" b="1" i="1" u="sng" dirty="0" smtClean="0">
                <a:effectLst>
                  <a:outerShdw blurRad="38100" dist="38100" dir="2700000" algn="tl">
                    <a:srgbClr val="000000">
                      <a:alpha val="43137"/>
                    </a:srgbClr>
                  </a:outerShdw>
                </a:effectLst>
              </a:rPr>
              <a:t>proportional or equal representation</a:t>
            </a:r>
            <a:r>
              <a:rPr lang="en-US" dirty="0" smtClean="0"/>
              <a:t>; the </a:t>
            </a:r>
            <a:r>
              <a:rPr lang="en-US" b="1" i="1" u="sng" dirty="0" smtClean="0">
                <a:effectLst>
                  <a:outerShdw blurRad="38100" dist="38100" dir="2700000" algn="tl">
                    <a:srgbClr val="000000">
                      <a:alpha val="43137"/>
                    </a:srgbClr>
                  </a:outerShdw>
                </a:effectLst>
              </a:rPr>
              <a:t>slavery</a:t>
            </a:r>
            <a:r>
              <a:rPr lang="en-US" dirty="0" smtClean="0"/>
              <a:t> issue; the style of the executive branch; the federal judiciary.  But all of the arguments were resolved, and the Constitution was sent off to the states to be ratified.  Nine states </a:t>
            </a:r>
            <a:r>
              <a:rPr lang="en-US" b="1" i="1" u="sng" dirty="0" smtClean="0">
                <a:effectLst>
                  <a:outerShdw blurRad="38100" dist="38100" dir="2700000" algn="tl">
                    <a:srgbClr val="000000">
                      <a:alpha val="43137"/>
                    </a:srgbClr>
                  </a:outerShdw>
                </a:effectLst>
              </a:rPr>
              <a:t>must ratify the document </a:t>
            </a:r>
            <a:r>
              <a:rPr lang="en-US" dirty="0" smtClean="0"/>
              <a:t>to make it the law of the land; the biggest objection to the Constitution was that </a:t>
            </a:r>
            <a:r>
              <a:rPr lang="en-US" b="1" i="1" u="sng" dirty="0" smtClean="0">
                <a:effectLst>
                  <a:outerShdw blurRad="38100" dist="38100" dir="2700000" algn="tl">
                    <a:srgbClr val="000000">
                      <a:alpha val="43137"/>
                    </a:srgbClr>
                  </a:outerShdw>
                </a:effectLst>
              </a:rPr>
              <a:t>it lacked a Bill of Rights. </a:t>
            </a:r>
            <a:endParaRPr lang="en-US" b="1" i="1" u="sng" dirty="0">
              <a:effectLst>
                <a:outerShdw blurRad="38100" dist="38100" dir="2700000" algn="tl">
                  <a:srgbClr val="000000">
                    <a:alpha val="43137"/>
                  </a:srgbClr>
                </a:outerShdw>
              </a:effectLst>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931773" y="1931831"/>
            <a:ext cx="5835892" cy="3837905"/>
          </a:xfrm>
        </p:spPr>
      </p:pic>
    </p:spTree>
    <p:extLst>
      <p:ext uri="{BB962C8B-B14F-4D97-AF65-F5344CB8AC3E}">
        <p14:creationId xmlns:p14="http://schemas.microsoft.com/office/powerpoint/2010/main" val="265545335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#18.  </a:t>
            </a:r>
            <a:r>
              <a:rPr lang="en-US" i="1" u="sng" dirty="0" smtClean="0"/>
              <a:t>The federalist papers </a:t>
            </a:r>
            <a:r>
              <a:rPr lang="en-US" dirty="0" smtClean="0"/>
              <a:t>&amp; Ratification debates, 1787 - 1788</a:t>
            </a:r>
            <a:endParaRPr lang="en-US" dirty="0"/>
          </a:p>
        </p:txBody>
      </p:sp>
      <p:sp>
        <p:nvSpPr>
          <p:cNvPr id="3" name="Content Placeholder 2"/>
          <p:cNvSpPr>
            <a:spLocks noGrp="1"/>
          </p:cNvSpPr>
          <p:nvPr>
            <p:ph sz="half" idx="1"/>
          </p:nvPr>
        </p:nvSpPr>
        <p:spPr/>
        <p:txBody>
          <a:bodyPr/>
          <a:lstStyle/>
          <a:p>
            <a:r>
              <a:rPr lang="en-US" b="1" i="1" u="sng" dirty="0" smtClean="0">
                <a:effectLst>
                  <a:outerShdw blurRad="38100" dist="38100" dir="2700000" algn="tl">
                    <a:srgbClr val="000000">
                      <a:alpha val="43137"/>
                    </a:srgbClr>
                  </a:outerShdw>
                </a:effectLst>
              </a:rPr>
              <a:t>Nine of the thirteen states must ratify the Constitution</a:t>
            </a:r>
            <a:r>
              <a:rPr lang="en-US" dirty="0" smtClean="0"/>
              <a:t> for it to become the law of the land; however, for it to be legitimate, every state needed to approve.  </a:t>
            </a:r>
            <a:r>
              <a:rPr lang="en-US" b="1" i="1" u="sng" dirty="0" smtClean="0">
                <a:effectLst>
                  <a:outerShdw blurRad="38100" dist="38100" dir="2700000" algn="tl">
                    <a:srgbClr val="000000">
                      <a:alpha val="43137"/>
                    </a:srgbClr>
                  </a:outerShdw>
                </a:effectLst>
              </a:rPr>
              <a:t>Alexander Hamilton, John Jay, and James Madison </a:t>
            </a:r>
            <a:r>
              <a:rPr lang="en-US" dirty="0" smtClean="0"/>
              <a:t>wrote the </a:t>
            </a:r>
            <a:r>
              <a:rPr lang="en-US" b="1" i="1" u="sng" dirty="0" smtClean="0"/>
              <a:t>Federalist Papers</a:t>
            </a:r>
            <a:r>
              <a:rPr lang="en-US" dirty="0" smtClean="0"/>
              <a:t> in order to convince Americans to ratify the document.  </a:t>
            </a:r>
            <a:r>
              <a:rPr lang="en-US" b="1" i="1" u="sng" dirty="0" smtClean="0">
                <a:effectLst>
                  <a:outerShdw blurRad="38100" dist="38100" dir="2700000" algn="tl">
                    <a:srgbClr val="000000">
                      <a:alpha val="43137"/>
                    </a:srgbClr>
                  </a:outerShdw>
                </a:effectLst>
              </a:rPr>
              <a:t>Anti-Federalists</a:t>
            </a:r>
            <a:r>
              <a:rPr lang="en-US" dirty="0" smtClean="0"/>
              <a:t>, who objected to the Constitution, often feared that the government would become too powerful – they uniformly agreed that </a:t>
            </a:r>
            <a:r>
              <a:rPr lang="en-US" b="1" i="1" u="sng" dirty="0" smtClean="0">
                <a:effectLst>
                  <a:outerShdw blurRad="38100" dist="38100" dir="2700000" algn="tl">
                    <a:srgbClr val="000000">
                      <a:alpha val="43137"/>
                    </a:srgbClr>
                  </a:outerShdw>
                </a:effectLst>
              </a:rPr>
              <a:t>it should have a Bill of Rights added</a:t>
            </a:r>
            <a:r>
              <a:rPr lang="en-US" dirty="0" smtClean="0"/>
              <a:t>.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989638" y="1683873"/>
            <a:ext cx="5536954" cy="4579831"/>
          </a:xfrm>
        </p:spPr>
      </p:pic>
    </p:spTree>
    <p:extLst>
      <p:ext uri="{BB962C8B-B14F-4D97-AF65-F5344CB8AC3E}">
        <p14:creationId xmlns:p14="http://schemas.microsoft.com/office/powerpoint/2010/main" val="260857840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#1.  Jamestown, VA is established in 1607</a:t>
            </a:r>
            <a:endParaRPr lang="en-US" dirty="0"/>
          </a:p>
        </p:txBody>
      </p:sp>
      <p:sp>
        <p:nvSpPr>
          <p:cNvPr id="5" name="Content Placeholder 4"/>
          <p:cNvSpPr>
            <a:spLocks noGrp="1"/>
          </p:cNvSpPr>
          <p:nvPr>
            <p:ph sz="half" idx="1"/>
          </p:nvPr>
        </p:nvSpPr>
        <p:spPr>
          <a:xfrm>
            <a:off x="1024127" y="2286000"/>
            <a:ext cx="4591062" cy="4023360"/>
          </a:xfrm>
        </p:spPr>
        <p:txBody>
          <a:bodyPr/>
          <a:lstStyle/>
          <a:p>
            <a:r>
              <a:rPr lang="en-US" dirty="0" smtClean="0"/>
              <a:t>Remember this expression: </a:t>
            </a:r>
            <a:br>
              <a:rPr lang="en-US" dirty="0" smtClean="0"/>
            </a:br>
            <a:r>
              <a:rPr lang="en-US" dirty="0" smtClean="0"/>
              <a:t/>
            </a:r>
            <a:br>
              <a:rPr lang="en-US" dirty="0" smtClean="0"/>
            </a:br>
            <a:r>
              <a:rPr lang="en-US" dirty="0" smtClean="0"/>
              <a:t>“</a:t>
            </a:r>
            <a:r>
              <a:rPr lang="en-US" i="1" dirty="0" smtClean="0">
                <a:latin typeface="Narkisim" panose="020E0502050101010101" pitchFamily="34" charset="-79"/>
                <a:cs typeface="Narkisim" panose="020E0502050101010101" pitchFamily="34" charset="-79"/>
              </a:rPr>
              <a:t>The first permanent English colony in North America</a:t>
            </a:r>
            <a:r>
              <a:rPr lang="en-US" dirty="0" smtClean="0"/>
              <a:t>”</a:t>
            </a:r>
          </a:p>
          <a:p>
            <a:r>
              <a:rPr lang="en-US" b="1" i="1" u="sng" dirty="0" smtClean="0">
                <a:effectLst>
                  <a:outerShdw blurRad="38100" dist="38100" dir="2700000" algn="tl">
                    <a:srgbClr val="000000">
                      <a:alpha val="43137"/>
                    </a:srgbClr>
                  </a:outerShdw>
                </a:effectLst>
              </a:rPr>
              <a:t>Jamestown, Virginia was the first permanent English colony in North America.  </a:t>
            </a:r>
            <a:endParaRPr lang="en-US" b="1" i="1" u="sng" dirty="0">
              <a:effectLst>
                <a:outerShdw blurRad="38100" dist="38100" dir="2700000" algn="tl">
                  <a:srgbClr val="000000">
                    <a:alpha val="43137"/>
                  </a:srgbClr>
                </a:outerShdw>
              </a:effectLst>
            </a:endParaRPr>
          </a:p>
          <a:p>
            <a:r>
              <a:rPr lang="en-US" dirty="0" smtClean="0"/>
              <a:t>(The “Lost Colony” at Roanoke Island on the Outer Banks was the first, but it failed.)</a:t>
            </a:r>
            <a:endParaRPr lang="en-US" dirty="0"/>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776329" y="2356832"/>
            <a:ext cx="5969256" cy="3760631"/>
          </a:xfrm>
        </p:spPr>
      </p:pic>
    </p:spTree>
    <p:extLst>
      <p:ext uri="{BB962C8B-B14F-4D97-AF65-F5344CB8AC3E}">
        <p14:creationId xmlns:p14="http://schemas.microsoft.com/office/powerpoint/2010/main" val="2279252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#19.  The whiskey Rebellion of 1790</a:t>
            </a:r>
            <a:endParaRPr lang="en-US" dirty="0"/>
          </a:p>
        </p:txBody>
      </p:sp>
      <p:sp>
        <p:nvSpPr>
          <p:cNvPr id="3" name="Content Placeholder 2"/>
          <p:cNvSpPr>
            <a:spLocks noGrp="1"/>
          </p:cNvSpPr>
          <p:nvPr>
            <p:ph sz="half" idx="1"/>
          </p:nvPr>
        </p:nvSpPr>
        <p:spPr>
          <a:xfrm>
            <a:off x="1024127" y="1828800"/>
            <a:ext cx="4423636" cy="4480560"/>
          </a:xfrm>
        </p:spPr>
        <p:txBody>
          <a:bodyPr/>
          <a:lstStyle/>
          <a:p>
            <a:r>
              <a:rPr lang="en-US" dirty="0" smtClean="0"/>
              <a:t>After the Constitution was ratified, it was a fait accompli that George Washington would become the nation’s first President.  As President, every action the President took established a precedent.  In 1790, a group of people in Pennsylvania announced that they would not pay their taxes.  </a:t>
            </a:r>
            <a:r>
              <a:rPr lang="en-US" b="1" i="1" u="sng" dirty="0" smtClean="0">
                <a:effectLst>
                  <a:outerShdw blurRad="38100" dist="38100" dir="2700000" algn="tl">
                    <a:srgbClr val="000000">
                      <a:alpha val="43137"/>
                    </a:srgbClr>
                  </a:outerShdw>
                </a:effectLst>
              </a:rPr>
              <a:t>George Washington </a:t>
            </a:r>
            <a:r>
              <a:rPr lang="en-US" dirty="0" smtClean="0"/>
              <a:t>responded to the </a:t>
            </a:r>
            <a:r>
              <a:rPr lang="en-US" b="1" i="1" u="sng" dirty="0" smtClean="0">
                <a:effectLst>
                  <a:outerShdw blurRad="38100" dist="38100" dir="2700000" algn="tl">
                    <a:srgbClr val="000000">
                      <a:alpha val="43137"/>
                    </a:srgbClr>
                  </a:outerShdw>
                </a:effectLst>
              </a:rPr>
              <a:t>Whiskey Rebellion </a:t>
            </a:r>
            <a:r>
              <a:rPr lang="en-US" dirty="0" smtClean="0"/>
              <a:t>immediately.  He raised an Army, led it to Western Pennsylvania, and </a:t>
            </a:r>
            <a:r>
              <a:rPr lang="en-US" b="1" i="1" u="sng" dirty="0" smtClean="0">
                <a:effectLst>
                  <a:outerShdw blurRad="38100" dist="38100" dir="2700000" algn="tl">
                    <a:srgbClr val="000000">
                      <a:alpha val="43137"/>
                    </a:srgbClr>
                  </a:outerShdw>
                </a:effectLst>
              </a:rPr>
              <a:t>forced the citizens to pay their taxes</a:t>
            </a:r>
            <a:r>
              <a:rPr lang="en-US" dirty="0" smtClean="0"/>
              <a:t>.  Compare that to Shays’ Rebellion!</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597123" y="1940965"/>
            <a:ext cx="6032499" cy="4356804"/>
          </a:xfrm>
        </p:spPr>
      </p:pic>
    </p:spTree>
    <p:extLst>
      <p:ext uri="{BB962C8B-B14F-4D97-AF65-F5344CB8AC3E}">
        <p14:creationId xmlns:p14="http://schemas.microsoft.com/office/powerpoint/2010/main" val="198804724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#20.  The Bill of rights ratified, 1791</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070262" y="1757966"/>
            <a:ext cx="3753271" cy="4926169"/>
          </a:xfrm>
        </p:spPr>
      </p:pic>
      <p:sp>
        <p:nvSpPr>
          <p:cNvPr id="4" name="Content Placeholder 3"/>
          <p:cNvSpPr>
            <a:spLocks noGrp="1"/>
          </p:cNvSpPr>
          <p:nvPr>
            <p:ph sz="half" idx="2"/>
          </p:nvPr>
        </p:nvSpPr>
        <p:spPr>
          <a:xfrm>
            <a:off x="5022761" y="1738647"/>
            <a:ext cx="6593983" cy="4945487"/>
          </a:xfrm>
        </p:spPr>
        <p:txBody>
          <a:bodyPr/>
          <a:lstStyle/>
          <a:p>
            <a:r>
              <a:rPr lang="en-US" dirty="0" smtClean="0"/>
              <a:t>James Madison convinced many Anti-Federalists to support the Constitution – to ratify it – by promising that after it was ratified, he would introduce amendments to the Constitution in the form of a Bill or Rights.</a:t>
            </a:r>
          </a:p>
          <a:p>
            <a:r>
              <a:rPr lang="en-US" dirty="0" smtClean="0"/>
              <a:t>He did, and </a:t>
            </a:r>
            <a:r>
              <a:rPr lang="en-US" b="1" i="1" u="sng" dirty="0" smtClean="0">
                <a:effectLst>
                  <a:outerShdw blurRad="38100" dist="38100" dir="2700000" algn="tl">
                    <a:srgbClr val="000000">
                      <a:alpha val="43137"/>
                    </a:srgbClr>
                  </a:outerShdw>
                </a:effectLst>
              </a:rPr>
              <a:t>the first ten amendments to the Constitution </a:t>
            </a:r>
            <a:r>
              <a:rPr lang="en-US" dirty="0" smtClean="0"/>
              <a:t>were ratified in 1791, mostly to restrict the powers of the national government:</a:t>
            </a:r>
          </a:p>
          <a:p>
            <a:r>
              <a:rPr lang="en-US" b="1" i="1" u="sng" dirty="0" smtClean="0">
                <a:effectLst>
                  <a:outerShdw blurRad="38100" dist="38100" dir="2700000" algn="tl">
                    <a:srgbClr val="000000">
                      <a:alpha val="43137"/>
                    </a:srgbClr>
                  </a:outerShdw>
                </a:effectLst>
              </a:rPr>
              <a:t>Freedom of Religion, Freedom of Speech, Freedom of the Press, the Right to Assemble, the Right to Petition the Government, the Right to Bear Arms, Freedom from Searches and Seizures of Property, the Right to A Jury Trial, Freedom from Self-Incrimination, Freedom from Cruel and Unusual Punishments, and the list goes on and on! </a:t>
            </a:r>
            <a:endParaRPr lang="en-US" b="1" i="1" u="sng"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40300516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2884" y="585216"/>
            <a:ext cx="10728101" cy="947370"/>
          </a:xfrm>
        </p:spPr>
        <p:txBody>
          <a:bodyPr>
            <a:normAutofit/>
          </a:bodyPr>
          <a:lstStyle/>
          <a:p>
            <a:r>
              <a:rPr lang="en-US" dirty="0" smtClean="0"/>
              <a:t>#21.  George Washington’s Farewell address</a:t>
            </a:r>
            <a:endParaRPr lang="en-US" dirty="0"/>
          </a:p>
        </p:txBody>
      </p:sp>
      <p:sp>
        <p:nvSpPr>
          <p:cNvPr id="3" name="Content Placeholder 2"/>
          <p:cNvSpPr>
            <a:spLocks noGrp="1"/>
          </p:cNvSpPr>
          <p:nvPr>
            <p:ph sz="half" idx="1"/>
          </p:nvPr>
        </p:nvSpPr>
        <p:spPr>
          <a:xfrm>
            <a:off x="798490" y="1687132"/>
            <a:ext cx="6297769" cy="4971245"/>
          </a:xfrm>
        </p:spPr>
        <p:txBody>
          <a:bodyPr>
            <a:normAutofit lnSpcReduction="10000"/>
          </a:bodyPr>
          <a:lstStyle/>
          <a:p>
            <a:r>
              <a:rPr lang="en-US" dirty="0" smtClean="0"/>
              <a:t>In his </a:t>
            </a:r>
            <a:r>
              <a:rPr lang="en-US" b="1" i="1" u="sng" dirty="0" smtClean="0">
                <a:effectLst>
                  <a:outerShdw blurRad="38100" dist="38100" dir="2700000" algn="tl">
                    <a:srgbClr val="000000">
                      <a:alpha val="43137"/>
                    </a:srgbClr>
                  </a:outerShdw>
                </a:effectLst>
              </a:rPr>
              <a:t>“Farewell Address” </a:t>
            </a:r>
            <a:r>
              <a:rPr lang="en-US" dirty="0" smtClean="0"/>
              <a:t>– which was published in newspapers, not delivered as a speech, Washington encouraged Americans to – </a:t>
            </a:r>
            <a:endParaRPr lang="en-US" dirty="0"/>
          </a:p>
          <a:p>
            <a:pPr>
              <a:buFont typeface="Wingdings" panose="05000000000000000000" pitchFamily="2" charset="2"/>
              <a:buChar char="q"/>
            </a:pPr>
            <a:r>
              <a:rPr lang="en-US" dirty="0" smtClean="0"/>
              <a:t> </a:t>
            </a:r>
            <a:r>
              <a:rPr lang="en-US" b="1" i="1" u="sng" dirty="0" smtClean="0">
                <a:effectLst>
                  <a:outerShdw blurRad="38100" dist="38100" dir="2700000" algn="tl">
                    <a:srgbClr val="000000">
                      <a:alpha val="43137"/>
                    </a:srgbClr>
                  </a:outerShdw>
                </a:effectLst>
              </a:rPr>
              <a:t>Beware of foreign entanglements </a:t>
            </a:r>
            <a:r>
              <a:rPr lang="en-US" dirty="0" smtClean="0"/>
              <a:t>.</a:t>
            </a:r>
          </a:p>
          <a:p>
            <a:pPr>
              <a:buFont typeface="Wingdings" panose="05000000000000000000" pitchFamily="2" charset="2"/>
              <a:buChar char="q"/>
            </a:pPr>
            <a:r>
              <a:rPr lang="en-US" dirty="0" smtClean="0"/>
              <a:t> </a:t>
            </a:r>
            <a:r>
              <a:rPr lang="en-US" b="1" i="1" u="sng" dirty="0">
                <a:effectLst>
                  <a:outerShdw blurRad="38100" dist="38100" dir="2700000" algn="tl">
                    <a:srgbClr val="000000">
                      <a:alpha val="43137"/>
                    </a:srgbClr>
                  </a:outerShdw>
                </a:effectLst>
              </a:rPr>
              <a:t>A</a:t>
            </a:r>
            <a:r>
              <a:rPr lang="en-US" b="1" i="1" u="sng" dirty="0" smtClean="0">
                <a:effectLst>
                  <a:outerShdw blurRad="38100" dist="38100" dir="2700000" algn="tl">
                    <a:srgbClr val="000000">
                      <a:alpha val="43137"/>
                    </a:srgbClr>
                  </a:outerShdw>
                </a:effectLst>
              </a:rPr>
              <a:t>void alliances with European powers. </a:t>
            </a:r>
          </a:p>
          <a:p>
            <a:pPr>
              <a:buFont typeface="Wingdings" panose="05000000000000000000" pitchFamily="2" charset="2"/>
              <a:buChar char="q"/>
            </a:pPr>
            <a:r>
              <a:rPr lang="en-US" dirty="0"/>
              <a:t> </a:t>
            </a:r>
            <a:r>
              <a:rPr lang="en-US" dirty="0" smtClean="0"/>
              <a:t> </a:t>
            </a:r>
            <a:r>
              <a:rPr lang="en-US" b="1" i="1" u="sng" dirty="0" smtClean="0">
                <a:effectLst>
                  <a:outerShdw blurRad="38100" dist="38100" dir="2700000" algn="tl">
                    <a:srgbClr val="000000">
                      <a:alpha val="43137"/>
                    </a:srgbClr>
                  </a:outerShdw>
                </a:effectLst>
              </a:rPr>
              <a:t>Maintain strong ties of trade. </a:t>
            </a:r>
          </a:p>
          <a:p>
            <a:pPr>
              <a:buFont typeface="Wingdings" panose="05000000000000000000" pitchFamily="2" charset="2"/>
              <a:buChar char="q"/>
            </a:pPr>
            <a:r>
              <a:rPr lang="en-US" dirty="0"/>
              <a:t> </a:t>
            </a:r>
            <a:r>
              <a:rPr lang="en-US" dirty="0" smtClean="0"/>
              <a:t> </a:t>
            </a:r>
            <a:r>
              <a:rPr lang="en-US" b="1" i="1" u="sng" dirty="0" smtClean="0">
                <a:effectLst>
                  <a:outerShdw blurRad="38100" dist="38100" dir="2700000" algn="tl">
                    <a:srgbClr val="000000">
                      <a:alpha val="43137"/>
                    </a:srgbClr>
                  </a:outerShdw>
                </a:effectLst>
              </a:rPr>
              <a:t>Maintain good character and cultivate good citizenship</a:t>
            </a:r>
            <a:r>
              <a:rPr lang="en-US" dirty="0" smtClean="0"/>
              <a:t>.</a:t>
            </a:r>
            <a:endParaRPr lang="en-US" dirty="0"/>
          </a:p>
          <a:p>
            <a:pPr marL="0" indent="0">
              <a:buNone/>
            </a:pPr>
            <a:r>
              <a:rPr lang="en-US" dirty="0" smtClean="0"/>
              <a:t>Although it is sometimes called an isolationist policy, remember that it’s only isolationist with regards to Europe.  Washington realized we weren’t yet powerful enough to mix it up with European nations and their state system. Westward expansion, into Indian territory, was fine!</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173271" y="1911659"/>
            <a:ext cx="3889681" cy="4757676"/>
          </a:xfrm>
        </p:spPr>
      </p:pic>
    </p:spTree>
    <p:extLst>
      <p:ext uri="{BB962C8B-B14F-4D97-AF65-F5344CB8AC3E}">
        <p14:creationId xmlns:p14="http://schemas.microsoft.com/office/powerpoint/2010/main" val="326711561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0006" y="585216"/>
            <a:ext cx="11011436" cy="1499616"/>
          </a:xfrm>
        </p:spPr>
        <p:txBody>
          <a:bodyPr/>
          <a:lstStyle/>
          <a:p>
            <a:r>
              <a:rPr lang="en-US" dirty="0" smtClean="0"/>
              <a:t>#22.  John Adams’ alien and sedition acts, 1798</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785612" y="1874767"/>
            <a:ext cx="3921874" cy="4482142"/>
          </a:xfrm>
        </p:spPr>
      </p:pic>
      <p:sp>
        <p:nvSpPr>
          <p:cNvPr id="4" name="Content Placeholder 3"/>
          <p:cNvSpPr>
            <a:spLocks noGrp="1"/>
          </p:cNvSpPr>
          <p:nvPr>
            <p:ph sz="half" idx="2"/>
          </p:nvPr>
        </p:nvSpPr>
        <p:spPr>
          <a:xfrm>
            <a:off x="4816699" y="1725769"/>
            <a:ext cx="7237926" cy="4971245"/>
          </a:xfrm>
        </p:spPr>
        <p:txBody>
          <a:bodyPr>
            <a:normAutofit fontScale="92500"/>
          </a:bodyPr>
          <a:lstStyle/>
          <a:p>
            <a:r>
              <a:rPr lang="en-US" dirty="0" smtClean="0"/>
              <a:t>During the administration of </a:t>
            </a:r>
            <a:r>
              <a:rPr lang="en-US" b="1" i="1" u="sng" dirty="0" smtClean="0">
                <a:effectLst>
                  <a:outerShdw blurRad="38100" dist="38100" dir="2700000" algn="tl">
                    <a:srgbClr val="000000">
                      <a:alpha val="43137"/>
                    </a:srgbClr>
                  </a:outerShdw>
                </a:effectLst>
              </a:rPr>
              <a:t>John Adams</a:t>
            </a:r>
            <a:r>
              <a:rPr lang="en-US" dirty="0" smtClean="0"/>
              <a:t>, the Quasi War raged with France.  Because he was fearful that the republic may be endangered by foreign agitators, he passed the </a:t>
            </a:r>
            <a:r>
              <a:rPr lang="en-US" b="1" i="1" u="sng" dirty="0" smtClean="0">
                <a:effectLst>
                  <a:outerShdw blurRad="38100" dist="38100" dir="2700000" algn="tl">
                    <a:srgbClr val="000000">
                      <a:alpha val="43137"/>
                    </a:srgbClr>
                  </a:outerShdw>
                </a:effectLst>
              </a:rPr>
              <a:t>Alien and Sedition Acts</a:t>
            </a:r>
            <a:r>
              <a:rPr lang="en-US" dirty="0" smtClean="0"/>
              <a:t>, which essentially forbid the criticism of his government – in speech or in the press.  People were arrested and thrown in jail!</a:t>
            </a:r>
          </a:p>
          <a:p>
            <a:r>
              <a:rPr lang="en-US" dirty="0" smtClean="0"/>
              <a:t>Since this was a clear violation of the First Amendment, Americans were angered, especially </a:t>
            </a:r>
            <a:r>
              <a:rPr lang="en-US" b="1" i="1" dirty="0" smtClean="0">
                <a:effectLst>
                  <a:outerShdw blurRad="38100" dist="38100" dir="2700000" algn="tl">
                    <a:srgbClr val="000000">
                      <a:alpha val="43137"/>
                    </a:srgbClr>
                  </a:outerShdw>
                </a:effectLst>
              </a:rPr>
              <a:t>Thomas Jefferson and James Madison</a:t>
            </a:r>
            <a:r>
              <a:rPr lang="en-US" dirty="0" smtClean="0"/>
              <a:t>.  They wrote the </a:t>
            </a:r>
            <a:r>
              <a:rPr lang="en-US" b="1" i="1" u="sng" dirty="0" smtClean="0">
                <a:effectLst>
                  <a:outerShdw blurRad="38100" dist="38100" dir="2700000" algn="tl">
                    <a:srgbClr val="000000">
                      <a:alpha val="43137"/>
                    </a:srgbClr>
                  </a:outerShdw>
                </a:effectLst>
              </a:rPr>
              <a:t>Virginia and Kentucky Resolutions</a:t>
            </a:r>
            <a:r>
              <a:rPr lang="en-US" dirty="0" smtClean="0"/>
              <a:t>, which disputed the law and seemed to suggests that the states could just ignore it. </a:t>
            </a:r>
          </a:p>
          <a:p>
            <a:r>
              <a:rPr lang="en-US" b="1" i="1" dirty="0" smtClean="0">
                <a:effectLst>
                  <a:outerShdw blurRad="38100" dist="38100" dir="2700000" algn="tl">
                    <a:srgbClr val="000000">
                      <a:alpha val="43137"/>
                    </a:srgbClr>
                  </a:outerShdw>
                </a:effectLst>
              </a:rPr>
              <a:t>This challenged the supremacy of the federal government</a:t>
            </a:r>
            <a:r>
              <a:rPr lang="en-US" dirty="0" smtClean="0"/>
              <a:t>, though.  Nullification was not the answer.  What to do?  Well, in the </a:t>
            </a:r>
            <a:r>
              <a:rPr lang="en-US" b="1" i="1" u="sng" dirty="0" smtClean="0">
                <a:effectLst>
                  <a:outerShdw blurRad="38100" dist="38100" dir="2700000" algn="tl">
                    <a:srgbClr val="000000">
                      <a:alpha val="43137"/>
                    </a:srgbClr>
                  </a:outerShdw>
                </a:effectLst>
              </a:rPr>
              <a:t>Election of 1800, Jefferson won election as POTUS and repealed the law</a:t>
            </a:r>
            <a:r>
              <a:rPr lang="en-US" dirty="0" smtClean="0"/>
              <a:t>.  Then, in 1803, the Supreme Court managed to settle the issue. In </a:t>
            </a:r>
            <a:r>
              <a:rPr lang="en-US" b="1" i="1" u="sng" dirty="0" smtClean="0">
                <a:effectLst>
                  <a:outerShdw blurRad="38100" dist="38100" dir="2700000" algn="tl">
                    <a:srgbClr val="000000">
                      <a:alpha val="43137"/>
                    </a:srgbClr>
                  </a:outerShdw>
                </a:effectLst>
              </a:rPr>
              <a:t>Marbury V. Madison</a:t>
            </a:r>
            <a:r>
              <a:rPr lang="en-US" dirty="0" smtClean="0"/>
              <a:t>, Chief Justice John Marshall ruled that it was the duty of the Supreme Court to determine the Constitutionality of laws.  He asserted the right of </a:t>
            </a:r>
            <a:r>
              <a:rPr lang="en-US" b="1" i="1" u="sng" dirty="0" smtClean="0">
                <a:effectLst>
                  <a:outerShdw blurRad="38100" dist="38100" dir="2700000" algn="tl">
                    <a:srgbClr val="000000">
                      <a:alpha val="43137"/>
                    </a:srgbClr>
                  </a:outerShdw>
                </a:effectLst>
              </a:rPr>
              <a:t>judicial review</a:t>
            </a:r>
            <a:r>
              <a:rPr lang="en-US" dirty="0" smtClean="0"/>
              <a:t>, ending the conflict – sort of…</a:t>
            </a:r>
          </a:p>
          <a:p>
            <a:endParaRPr lang="en-US" dirty="0"/>
          </a:p>
        </p:txBody>
      </p:sp>
    </p:spTree>
    <p:extLst>
      <p:ext uri="{BB962C8B-B14F-4D97-AF65-F5344CB8AC3E}">
        <p14:creationId xmlns:p14="http://schemas.microsoft.com/office/powerpoint/2010/main" val="259105248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#23.  election of 1800</a:t>
            </a:r>
            <a:endParaRPr lang="en-US" dirty="0"/>
          </a:p>
        </p:txBody>
      </p:sp>
      <p:sp>
        <p:nvSpPr>
          <p:cNvPr id="3" name="Content Placeholder 2"/>
          <p:cNvSpPr>
            <a:spLocks noGrp="1"/>
          </p:cNvSpPr>
          <p:nvPr>
            <p:ph sz="half" idx="1"/>
          </p:nvPr>
        </p:nvSpPr>
        <p:spPr>
          <a:xfrm>
            <a:off x="837128" y="1725769"/>
            <a:ext cx="5293216" cy="5035639"/>
          </a:xfrm>
        </p:spPr>
        <p:txBody>
          <a:bodyPr>
            <a:normAutofit/>
          </a:bodyPr>
          <a:lstStyle/>
          <a:p>
            <a:r>
              <a:rPr lang="en-US" dirty="0" smtClean="0"/>
              <a:t>This was one of the most controversial elections in American History.  In 1800, John Adams ran against Thomas Jefferson and there were slanderous accusations and bitter words exchanged by both sides – including this political cartoon accusing Thomas Jefferson of having an affair with a slave woman.  Absurd!  Well, maybe not…</a:t>
            </a:r>
          </a:p>
          <a:p>
            <a:r>
              <a:rPr lang="en-US" dirty="0" smtClean="0"/>
              <a:t>The importance of the </a:t>
            </a:r>
            <a:r>
              <a:rPr lang="en-US" b="1" i="1" u="sng" dirty="0" smtClean="0">
                <a:effectLst>
                  <a:outerShdw blurRad="38100" dist="38100" dir="2700000" algn="tl">
                    <a:srgbClr val="000000">
                      <a:alpha val="43137"/>
                    </a:srgbClr>
                  </a:outerShdw>
                </a:effectLst>
              </a:rPr>
              <a:t>Election of 1800 </a:t>
            </a:r>
            <a:r>
              <a:rPr lang="en-US" dirty="0" smtClean="0"/>
              <a:t>was that it </a:t>
            </a:r>
            <a:r>
              <a:rPr lang="en-US" b="1" i="1" u="sng" dirty="0" smtClean="0">
                <a:effectLst>
                  <a:outerShdw blurRad="38100" dist="38100" dir="2700000" algn="tl">
                    <a:srgbClr val="000000">
                      <a:alpha val="43137"/>
                    </a:srgbClr>
                  </a:outerShdw>
                </a:effectLst>
              </a:rPr>
              <a:t>showed that their could be a peaceful transition of government in a democratic system</a:t>
            </a:r>
            <a:r>
              <a:rPr lang="en-US" dirty="0" smtClean="0"/>
              <a:t>!  Jefferson was elected; Adams was ousted; no bloodshed, no war!</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390956" y="740234"/>
            <a:ext cx="5470486" cy="5568492"/>
          </a:xfrm>
        </p:spPr>
      </p:pic>
    </p:spTree>
    <p:extLst>
      <p:ext uri="{BB962C8B-B14F-4D97-AF65-F5344CB8AC3E}">
        <p14:creationId xmlns:p14="http://schemas.microsoft.com/office/powerpoint/2010/main" val="222641136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10566858" cy="1499616"/>
          </a:xfrm>
        </p:spPr>
        <p:txBody>
          <a:bodyPr/>
          <a:lstStyle/>
          <a:p>
            <a:r>
              <a:rPr lang="en-US" dirty="0" smtClean="0"/>
              <a:t>#24.  The Louisiana purchase of 1803 &amp; </a:t>
            </a:r>
            <a:br>
              <a:rPr lang="en-US" dirty="0" smtClean="0"/>
            </a:br>
            <a:r>
              <a:rPr lang="en-US" dirty="0"/>
              <a:t>	</a:t>
            </a:r>
            <a:r>
              <a:rPr lang="en-US" dirty="0" smtClean="0"/>
              <a:t>	Lewis and Clark’s corps of discovery</a:t>
            </a:r>
            <a:endParaRPr lang="en-US" dirty="0"/>
          </a:p>
        </p:txBody>
      </p:sp>
      <p:sp>
        <p:nvSpPr>
          <p:cNvPr id="3" name="Content Placeholder 2"/>
          <p:cNvSpPr>
            <a:spLocks noGrp="1"/>
          </p:cNvSpPr>
          <p:nvPr>
            <p:ph sz="half" idx="1"/>
          </p:nvPr>
        </p:nvSpPr>
        <p:spPr>
          <a:xfrm>
            <a:off x="721216" y="2105696"/>
            <a:ext cx="5357611" cy="4752304"/>
          </a:xfrm>
        </p:spPr>
        <p:txBody>
          <a:bodyPr>
            <a:normAutofit/>
          </a:bodyPr>
          <a:lstStyle/>
          <a:p>
            <a:r>
              <a:rPr lang="en-US" dirty="0" smtClean="0"/>
              <a:t>In 1803, Thomas Jefferson purchased the </a:t>
            </a:r>
            <a:r>
              <a:rPr lang="en-US" b="1" i="1" u="sng" dirty="0" smtClean="0"/>
              <a:t>Louisiana Territory from France</a:t>
            </a:r>
            <a:r>
              <a:rPr lang="en-US" b="1" i="1" u="sng" dirty="0" smtClean="0">
                <a:effectLst>
                  <a:outerShdw blurRad="38100" dist="38100" dir="2700000" algn="tl">
                    <a:srgbClr val="000000">
                      <a:alpha val="43137"/>
                    </a:srgbClr>
                  </a:outerShdw>
                </a:effectLst>
              </a:rPr>
              <a:t> for just over $15 Million</a:t>
            </a:r>
            <a:r>
              <a:rPr lang="en-US" dirty="0" smtClean="0"/>
              <a:t>.  He was a little concerned over the deal because he didn’t know if the President had the power to make such a deal; however, it was too good to pass up.</a:t>
            </a:r>
          </a:p>
          <a:p>
            <a:r>
              <a:rPr lang="en-US" dirty="0" smtClean="0"/>
              <a:t>Also in 1803, he sent Virginians </a:t>
            </a:r>
            <a:r>
              <a:rPr lang="en-US" b="1" i="1" u="sng" dirty="0" smtClean="0">
                <a:effectLst>
                  <a:outerShdw blurRad="38100" dist="38100" dir="2700000" algn="tl">
                    <a:srgbClr val="000000">
                      <a:alpha val="43137"/>
                    </a:srgbClr>
                  </a:outerShdw>
                </a:effectLst>
              </a:rPr>
              <a:t>Meriwether Lewis and William Clark</a:t>
            </a:r>
            <a:r>
              <a:rPr lang="en-US" dirty="0" smtClean="0"/>
              <a:t> out West, with the </a:t>
            </a:r>
            <a:r>
              <a:rPr lang="en-US" b="1" i="1" u="sng" dirty="0" smtClean="0">
                <a:effectLst>
                  <a:outerShdw blurRad="38100" dist="38100" dir="2700000" algn="tl">
                    <a:srgbClr val="000000">
                      <a:alpha val="43137"/>
                    </a:srgbClr>
                  </a:outerShdw>
                </a:effectLst>
              </a:rPr>
              <a:t>Corps of Discovery</a:t>
            </a:r>
            <a:r>
              <a:rPr lang="en-US" dirty="0" smtClean="0"/>
              <a:t>, to explore the Territory.  Together with </a:t>
            </a:r>
            <a:r>
              <a:rPr lang="en-US" b="1" i="1" u="sng" dirty="0" smtClean="0">
                <a:effectLst>
                  <a:outerShdw blurRad="38100" dist="38100" dir="2700000" algn="tl">
                    <a:srgbClr val="000000">
                      <a:alpha val="43137"/>
                    </a:srgbClr>
                  </a:outerShdw>
                </a:effectLst>
              </a:rPr>
              <a:t>Sacagawea</a:t>
            </a:r>
            <a:r>
              <a:rPr lang="en-US" dirty="0" smtClean="0"/>
              <a:t>, they went all the way to Oregon and back, collected samples of the flora and fauna, and made contact with the Native American nations located in the region.</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143222" y="2103297"/>
            <a:ext cx="5443575" cy="4245988"/>
          </a:xfrm>
        </p:spPr>
      </p:pic>
    </p:spTree>
    <p:extLst>
      <p:ext uri="{BB962C8B-B14F-4D97-AF65-F5344CB8AC3E}">
        <p14:creationId xmlns:p14="http://schemas.microsoft.com/office/powerpoint/2010/main" val="342719984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#25.  </a:t>
            </a:r>
            <a:r>
              <a:rPr lang="en-US" i="1" dirty="0" smtClean="0"/>
              <a:t>Marbury v. </a:t>
            </a:r>
            <a:r>
              <a:rPr lang="en-US" i="1" dirty="0" err="1" smtClean="0"/>
              <a:t>madison</a:t>
            </a:r>
            <a:r>
              <a:rPr lang="en-US" i="1" dirty="0" smtClean="0"/>
              <a:t> </a:t>
            </a:r>
            <a:r>
              <a:rPr lang="en-US" dirty="0" smtClean="0"/>
              <a:t>(1803)</a:t>
            </a:r>
            <a:endParaRPr lang="en-US" dirty="0"/>
          </a:p>
        </p:txBody>
      </p:sp>
      <p:sp>
        <p:nvSpPr>
          <p:cNvPr id="3" name="Content Placeholder 2"/>
          <p:cNvSpPr>
            <a:spLocks noGrp="1"/>
          </p:cNvSpPr>
          <p:nvPr>
            <p:ph sz="half" idx="1"/>
          </p:nvPr>
        </p:nvSpPr>
        <p:spPr>
          <a:xfrm>
            <a:off x="1024126" y="1815921"/>
            <a:ext cx="6574409" cy="4597758"/>
          </a:xfrm>
        </p:spPr>
        <p:txBody>
          <a:bodyPr/>
          <a:lstStyle/>
          <a:p>
            <a:r>
              <a:rPr lang="en-US" dirty="0" smtClean="0"/>
              <a:t>In the case of </a:t>
            </a:r>
            <a:r>
              <a:rPr lang="en-US" b="1" i="1" u="sng" dirty="0" smtClean="0">
                <a:effectLst>
                  <a:outerShdw blurRad="38100" dist="38100" dir="2700000" algn="tl">
                    <a:srgbClr val="000000">
                      <a:alpha val="43137"/>
                    </a:srgbClr>
                  </a:outerShdw>
                </a:effectLst>
              </a:rPr>
              <a:t>Marbury V. Madison</a:t>
            </a:r>
            <a:r>
              <a:rPr lang="en-US" dirty="0" smtClean="0"/>
              <a:t>, Supreme Court Chief Justice John Marshall asserted the right of </a:t>
            </a:r>
            <a:r>
              <a:rPr lang="en-US" b="1" i="1" u="sng" dirty="0" smtClean="0">
                <a:effectLst>
                  <a:outerShdw blurRad="38100" dist="38100" dir="2700000" algn="tl">
                    <a:srgbClr val="000000">
                      <a:alpha val="43137"/>
                    </a:srgbClr>
                  </a:outerShdw>
                </a:effectLst>
              </a:rPr>
              <a:t>judicial review</a:t>
            </a:r>
            <a:r>
              <a:rPr lang="en-US" dirty="0" smtClean="0"/>
              <a:t>.</a:t>
            </a:r>
          </a:p>
          <a:p>
            <a:endParaRPr lang="en-US" dirty="0"/>
          </a:p>
          <a:p>
            <a:r>
              <a:rPr lang="en-US" dirty="0" smtClean="0"/>
              <a:t>In other words, the Supreme Court can make rulings about </a:t>
            </a:r>
            <a:r>
              <a:rPr lang="en-US" b="1" i="1" u="sng" dirty="0" smtClean="0">
                <a:effectLst>
                  <a:outerShdw blurRad="38100" dist="38100" dir="2700000" algn="tl">
                    <a:srgbClr val="000000">
                      <a:alpha val="43137"/>
                    </a:srgbClr>
                  </a:outerShdw>
                </a:effectLst>
              </a:rPr>
              <a:t>whether or not a law is constitutional</a:t>
            </a:r>
            <a:r>
              <a:rPr lang="en-US" dirty="0" smtClean="0"/>
              <a:t>.  If they rule a law or an executive order of the President unconstitutional, their decision must be upheld.</a:t>
            </a:r>
          </a:p>
          <a:p>
            <a:endParaRPr lang="en-US" dirty="0"/>
          </a:p>
          <a:p>
            <a:r>
              <a:rPr lang="en-US" dirty="0" smtClean="0"/>
              <a:t>John Marshall made a number of </a:t>
            </a:r>
            <a:r>
              <a:rPr lang="en-US" b="1" i="1" u="sng" dirty="0" smtClean="0">
                <a:effectLst>
                  <a:outerShdw blurRad="38100" dist="38100" dir="2700000" algn="tl">
                    <a:srgbClr val="000000">
                      <a:alpha val="43137"/>
                    </a:srgbClr>
                  </a:outerShdw>
                </a:effectLst>
              </a:rPr>
              <a:t>decisions which upheld the supremacy and the authority of the national government over the states</a:t>
            </a:r>
            <a:r>
              <a:rPr lang="en-US" dirty="0" smtClean="0"/>
              <a:t>.</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990571" y="1841678"/>
            <a:ext cx="3636135" cy="4507605"/>
          </a:xfrm>
        </p:spPr>
      </p:pic>
    </p:spTree>
    <p:extLst>
      <p:ext uri="{BB962C8B-B14F-4D97-AF65-F5344CB8AC3E}">
        <p14:creationId xmlns:p14="http://schemas.microsoft.com/office/powerpoint/2010/main" val="137243588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#26.  The war of 1812</a:t>
            </a:r>
            <a:endParaRPr lang="en-US" dirty="0"/>
          </a:p>
        </p:txBody>
      </p:sp>
      <p:sp>
        <p:nvSpPr>
          <p:cNvPr id="3" name="Content Placeholder 2"/>
          <p:cNvSpPr>
            <a:spLocks noGrp="1"/>
          </p:cNvSpPr>
          <p:nvPr>
            <p:ph sz="half" idx="1"/>
          </p:nvPr>
        </p:nvSpPr>
        <p:spPr>
          <a:xfrm>
            <a:off x="734096" y="1815921"/>
            <a:ext cx="5044911" cy="4493439"/>
          </a:xfrm>
        </p:spPr>
        <p:txBody>
          <a:bodyPr>
            <a:normAutofit lnSpcReduction="10000"/>
          </a:bodyPr>
          <a:lstStyle/>
          <a:p>
            <a:r>
              <a:rPr lang="en-US" dirty="0" smtClean="0"/>
              <a:t>The War of 1812 started for two reasons, </a:t>
            </a:r>
            <a:r>
              <a:rPr lang="en-US" b="1" i="1" u="sng" dirty="0" smtClean="0">
                <a:effectLst>
                  <a:outerShdw blurRad="38100" dist="38100" dir="2700000" algn="tl">
                    <a:srgbClr val="000000">
                      <a:alpha val="43137"/>
                    </a:srgbClr>
                  </a:outerShdw>
                </a:effectLst>
              </a:rPr>
              <a:t>(1) the impressment, or kidnapping of American sailors, and (2) because English soldiers remained on American soil in the West and traded openly with Native Americans seeking weapons.</a:t>
            </a:r>
          </a:p>
          <a:p>
            <a:r>
              <a:rPr lang="en-US" dirty="0" smtClean="0"/>
              <a:t>While the war was a draw in terms of the fighting, the fact that Americans could hold their own against the English – without French help this time – showed the world that </a:t>
            </a:r>
            <a:r>
              <a:rPr lang="en-US" b="1" i="1" u="sng" dirty="0" smtClean="0">
                <a:effectLst>
                  <a:outerShdw blurRad="38100" dist="38100" dir="2700000" algn="tl">
                    <a:srgbClr val="000000">
                      <a:alpha val="43137"/>
                    </a:srgbClr>
                  </a:outerShdw>
                </a:effectLst>
              </a:rPr>
              <a:t>the USA was a nation to be respected </a:t>
            </a:r>
            <a:r>
              <a:rPr lang="en-US" dirty="0" smtClean="0"/>
              <a:t>in terms of military prowess.  </a:t>
            </a:r>
          </a:p>
          <a:p>
            <a:r>
              <a:rPr lang="en-US" dirty="0" smtClean="0"/>
              <a:t>In addition, many Native America tribes were forced west of the Mississippi River, opening land in the deep South for settlers.</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247215" y="914400"/>
            <a:ext cx="5568476" cy="3880531"/>
          </a:xfrm>
        </p:spPr>
      </p:pic>
      <p:sp>
        <p:nvSpPr>
          <p:cNvPr id="6" name="Rounded Rectangle 5"/>
          <p:cNvSpPr/>
          <p:nvPr/>
        </p:nvSpPr>
        <p:spPr>
          <a:xfrm>
            <a:off x="6104586" y="4610637"/>
            <a:ext cx="5847009" cy="171289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dirty="0" smtClean="0"/>
              <a:t>The Battle of New Orleans, pictured above, was the most glorious victory of the war for the United States.  Andrew Jackson’s forces soundly thrashed the British.  One problem with the battle:  it took place in January of 1815, about a month after the Treaty of Ghent had been signed, ending the war!  </a:t>
            </a:r>
            <a:r>
              <a:rPr lang="en-US" dirty="0" err="1" smtClean="0"/>
              <a:t>Ooops</a:t>
            </a:r>
            <a:r>
              <a:rPr lang="en-US" dirty="0"/>
              <a:t>!</a:t>
            </a:r>
          </a:p>
        </p:txBody>
      </p:sp>
    </p:spTree>
    <p:extLst>
      <p:ext uri="{BB962C8B-B14F-4D97-AF65-F5344CB8AC3E}">
        <p14:creationId xmlns:p14="http://schemas.microsoft.com/office/powerpoint/2010/main" val="209903647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#27.  The acquisition of Florida – </a:t>
            </a:r>
            <a:br>
              <a:rPr lang="en-US" dirty="0" smtClean="0"/>
            </a:br>
            <a:r>
              <a:rPr lang="en-US" dirty="0"/>
              <a:t>	</a:t>
            </a:r>
            <a:r>
              <a:rPr lang="en-US" dirty="0" smtClean="0"/>
              <a:t>		The adams-onis treaty of 1819</a:t>
            </a:r>
            <a:endParaRPr lang="en-US" dirty="0"/>
          </a:p>
        </p:txBody>
      </p:sp>
      <p:sp>
        <p:nvSpPr>
          <p:cNvPr id="3" name="Content Placeholder 2"/>
          <p:cNvSpPr>
            <a:spLocks noGrp="1"/>
          </p:cNvSpPr>
          <p:nvPr>
            <p:ph sz="half" idx="1"/>
          </p:nvPr>
        </p:nvSpPr>
        <p:spPr>
          <a:xfrm>
            <a:off x="785611" y="2189408"/>
            <a:ext cx="5164429" cy="4855336"/>
          </a:xfrm>
        </p:spPr>
        <p:txBody>
          <a:bodyPr>
            <a:normAutofit/>
          </a:bodyPr>
          <a:lstStyle/>
          <a:p>
            <a:r>
              <a:rPr lang="en-US" dirty="0" smtClean="0"/>
              <a:t>John Quincy Adams negotiated the </a:t>
            </a:r>
            <a:r>
              <a:rPr lang="en-US" b="1" i="1" u="sng" dirty="0" smtClean="0">
                <a:effectLst>
                  <a:outerShdw blurRad="38100" dist="38100" dir="2700000" algn="tl">
                    <a:srgbClr val="000000">
                      <a:alpha val="43137"/>
                    </a:srgbClr>
                  </a:outerShdw>
                </a:effectLst>
              </a:rPr>
              <a:t>Adams-</a:t>
            </a:r>
            <a:r>
              <a:rPr lang="en-US" b="1" i="1" u="sng" dirty="0" err="1" smtClean="0">
                <a:effectLst>
                  <a:outerShdw blurRad="38100" dist="38100" dir="2700000" algn="tl">
                    <a:srgbClr val="000000">
                      <a:alpha val="43137"/>
                    </a:srgbClr>
                  </a:outerShdw>
                </a:effectLst>
              </a:rPr>
              <a:t>Onis</a:t>
            </a:r>
            <a:r>
              <a:rPr lang="en-US" b="1" i="1" u="sng" dirty="0" smtClean="0">
                <a:effectLst>
                  <a:outerShdw blurRad="38100" dist="38100" dir="2700000" algn="tl">
                    <a:srgbClr val="000000">
                      <a:alpha val="43137"/>
                    </a:srgbClr>
                  </a:outerShdw>
                </a:effectLst>
              </a:rPr>
              <a:t> Treaty of 1819</a:t>
            </a:r>
            <a:r>
              <a:rPr lang="en-US" dirty="0" smtClean="0"/>
              <a:t> in order to acquire </a:t>
            </a:r>
            <a:r>
              <a:rPr lang="en-US" b="1" i="1" u="sng" dirty="0" smtClean="0">
                <a:effectLst>
                  <a:outerShdw blurRad="38100" dist="38100" dir="2700000" algn="tl">
                    <a:srgbClr val="000000">
                      <a:alpha val="43137"/>
                    </a:srgbClr>
                  </a:outerShdw>
                </a:effectLst>
              </a:rPr>
              <a:t>Florida</a:t>
            </a:r>
            <a:r>
              <a:rPr lang="en-US" dirty="0" smtClean="0"/>
              <a:t>.</a:t>
            </a:r>
          </a:p>
          <a:p>
            <a:r>
              <a:rPr lang="en-US" dirty="0" smtClean="0"/>
              <a:t>If you look at the map, you can see that “Florida” included the entire Gulf Coast heading west to New Orleans, so parts of Alabama, and Mississippi were included.</a:t>
            </a:r>
          </a:p>
          <a:p>
            <a:r>
              <a:rPr lang="en-US" dirty="0" smtClean="0"/>
              <a:t>We paid $5 Million in claims and also bestowed citizenship upon the few Spaniards who actually lived there.  Most of the inhabitants were members of the Seminole Indian tribe – who never sold!</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058313" y="2297582"/>
            <a:ext cx="5326611" cy="4155927"/>
          </a:xfrm>
        </p:spPr>
      </p:pic>
    </p:spTree>
    <p:extLst>
      <p:ext uri="{BB962C8B-B14F-4D97-AF65-F5344CB8AC3E}">
        <p14:creationId xmlns:p14="http://schemas.microsoft.com/office/powerpoint/2010/main" val="125614825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#28. The Missouri compromise of 1820</a:t>
            </a:r>
            <a:endParaRPr lang="en-US" dirty="0"/>
          </a:p>
        </p:txBody>
      </p:sp>
      <p:sp>
        <p:nvSpPr>
          <p:cNvPr id="3" name="Content Placeholder 2"/>
          <p:cNvSpPr>
            <a:spLocks noGrp="1"/>
          </p:cNvSpPr>
          <p:nvPr>
            <p:ph sz="half" idx="1"/>
          </p:nvPr>
        </p:nvSpPr>
        <p:spPr>
          <a:xfrm>
            <a:off x="759854" y="1918952"/>
            <a:ext cx="4816698" cy="4713668"/>
          </a:xfrm>
        </p:spPr>
        <p:txBody>
          <a:bodyPr/>
          <a:lstStyle/>
          <a:p>
            <a:r>
              <a:rPr lang="en-US" dirty="0" smtClean="0"/>
              <a:t>When Missouri applied to enter the Union as a slave state, a major controversy erupted – it would have tilted the balance of power in the Senate to the slave states.</a:t>
            </a:r>
            <a:r>
              <a:rPr lang="en-US" dirty="0"/>
              <a:t> </a:t>
            </a:r>
            <a:r>
              <a:rPr lang="en-US" dirty="0" smtClean="0"/>
              <a:t> The Missouri Compromise was the solution.</a:t>
            </a:r>
          </a:p>
          <a:p>
            <a:r>
              <a:rPr lang="en-US" dirty="0" smtClean="0"/>
              <a:t>1.  </a:t>
            </a:r>
            <a:r>
              <a:rPr lang="en-US" b="1" i="1" u="sng" dirty="0" smtClean="0">
                <a:effectLst>
                  <a:outerShdw blurRad="38100" dist="38100" dir="2700000" algn="tl">
                    <a:srgbClr val="000000">
                      <a:alpha val="43137"/>
                    </a:srgbClr>
                  </a:outerShdw>
                </a:effectLst>
              </a:rPr>
              <a:t>Maine became a free state</a:t>
            </a:r>
            <a:r>
              <a:rPr lang="en-US" dirty="0" smtClean="0"/>
              <a:t>.</a:t>
            </a:r>
          </a:p>
          <a:p>
            <a:r>
              <a:rPr lang="en-US" dirty="0" smtClean="0"/>
              <a:t>2.  </a:t>
            </a:r>
            <a:r>
              <a:rPr lang="en-US" b="1" i="1" u="sng" dirty="0" smtClean="0">
                <a:effectLst>
                  <a:outerShdw blurRad="38100" dist="38100" dir="2700000" algn="tl">
                    <a:srgbClr val="000000">
                      <a:alpha val="43137"/>
                    </a:srgbClr>
                  </a:outerShdw>
                </a:effectLst>
              </a:rPr>
              <a:t>Missouri became a slave state</a:t>
            </a:r>
            <a:r>
              <a:rPr lang="en-US" dirty="0" smtClean="0"/>
              <a:t>.</a:t>
            </a:r>
          </a:p>
          <a:p>
            <a:r>
              <a:rPr lang="en-US" dirty="0" smtClean="0"/>
              <a:t>3.  </a:t>
            </a:r>
            <a:r>
              <a:rPr lang="en-US" b="1" i="1" u="sng" dirty="0" smtClean="0">
                <a:effectLst>
                  <a:outerShdw blurRad="38100" dist="38100" dir="2700000" algn="tl">
                    <a:srgbClr val="000000">
                      <a:alpha val="43137"/>
                    </a:srgbClr>
                  </a:outerShdw>
                </a:effectLst>
              </a:rPr>
              <a:t>The Missouri Compromise Line</a:t>
            </a:r>
            <a:r>
              <a:rPr lang="en-US" dirty="0" smtClean="0"/>
              <a:t>.  A line was drawn at 36°30’ N Latitude.  North of the line no slavery would be allowed.  South of the line, it could be allowed.</a:t>
            </a: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641907" y="2140873"/>
            <a:ext cx="6290531" cy="4002350"/>
          </a:xfrm>
        </p:spPr>
      </p:pic>
    </p:spTree>
    <p:extLst>
      <p:ext uri="{BB962C8B-B14F-4D97-AF65-F5344CB8AC3E}">
        <p14:creationId xmlns:p14="http://schemas.microsoft.com/office/powerpoint/2010/main" val="253474697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11167872" cy="1499616"/>
          </a:xfrm>
        </p:spPr>
        <p:txBody>
          <a:bodyPr/>
          <a:lstStyle/>
          <a:p>
            <a:r>
              <a:rPr lang="en-US" dirty="0" smtClean="0"/>
              <a:t>#2.  The house of burgesses is elected, 1619</a:t>
            </a:r>
            <a:endParaRPr lang="en-US" dirty="0"/>
          </a:p>
        </p:txBody>
      </p:sp>
      <p:sp>
        <p:nvSpPr>
          <p:cNvPr id="3" name="Content Placeholder 2"/>
          <p:cNvSpPr>
            <a:spLocks noGrp="1"/>
          </p:cNvSpPr>
          <p:nvPr>
            <p:ph sz="half" idx="1"/>
          </p:nvPr>
        </p:nvSpPr>
        <p:spPr>
          <a:xfrm>
            <a:off x="1024127" y="2356834"/>
            <a:ext cx="5840312" cy="4146997"/>
          </a:xfrm>
        </p:spPr>
        <p:txBody>
          <a:bodyPr/>
          <a:lstStyle/>
          <a:p>
            <a:r>
              <a:rPr lang="en-US" dirty="0" smtClean="0"/>
              <a:t>The House of Burgesses was </a:t>
            </a:r>
            <a:r>
              <a:rPr lang="en-US" b="1" i="1" u="sng" dirty="0" smtClean="0">
                <a:effectLst>
                  <a:outerShdw blurRad="38100" dist="38100" dir="2700000" algn="tl">
                    <a:srgbClr val="000000">
                      <a:alpha val="43137"/>
                    </a:srgbClr>
                  </a:outerShdw>
                </a:effectLst>
              </a:rPr>
              <a:t>the first representative government</a:t>
            </a:r>
            <a:r>
              <a:rPr lang="en-US" dirty="0" smtClean="0"/>
              <a:t> in American history, and it met right here in Virginia.</a:t>
            </a:r>
          </a:p>
          <a:p>
            <a:r>
              <a:rPr lang="en-US" dirty="0" smtClean="0"/>
              <a:t>There were town hall meetings and other forms of </a:t>
            </a:r>
            <a:r>
              <a:rPr lang="en-US" b="1" i="1" u="sng" dirty="0" smtClean="0"/>
              <a:t>direct democracy </a:t>
            </a:r>
            <a:r>
              <a:rPr lang="en-US" dirty="0" smtClean="0"/>
              <a:t>in some of the </a:t>
            </a:r>
            <a:r>
              <a:rPr lang="en-US" b="1" i="1" u="sng" dirty="0" smtClean="0">
                <a:effectLst>
                  <a:outerShdw blurRad="38100" dist="38100" dir="2700000" algn="tl">
                    <a:srgbClr val="000000">
                      <a:alpha val="43137"/>
                    </a:srgbClr>
                  </a:outerShdw>
                </a:effectLst>
              </a:rPr>
              <a:t>New England </a:t>
            </a:r>
            <a:r>
              <a:rPr lang="en-US" dirty="0" smtClean="0"/>
              <a:t>colonies, but Virginia’s system was unique.</a:t>
            </a:r>
          </a:p>
          <a:p>
            <a:r>
              <a:rPr lang="en-US" b="1" i="1" u="sng" dirty="0" smtClean="0">
                <a:effectLst>
                  <a:outerShdw blurRad="38100" dist="38100" dir="2700000" algn="tl">
                    <a:srgbClr val="000000">
                      <a:alpha val="43137"/>
                    </a:srgbClr>
                  </a:outerShdw>
                </a:effectLst>
              </a:rPr>
              <a:t>Elected representatives who made choices with the commonwealth in mind were the order of the day in Jamestown.</a:t>
            </a:r>
            <a:endParaRPr lang="en-US" b="1" i="1" u="sng" dirty="0">
              <a:effectLst>
                <a:outerShdw blurRad="38100" dist="38100" dir="2700000" algn="tl">
                  <a:srgbClr val="000000">
                    <a:alpha val="43137"/>
                  </a:srgbClr>
                </a:outerShdw>
              </a:effectLst>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997473" y="1775870"/>
            <a:ext cx="3936690" cy="4753739"/>
          </a:xfrm>
        </p:spPr>
      </p:pic>
    </p:spTree>
    <p:extLst>
      <p:ext uri="{BB962C8B-B14F-4D97-AF65-F5344CB8AC3E}">
        <p14:creationId xmlns:p14="http://schemas.microsoft.com/office/powerpoint/2010/main" val="8544770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#29.  The Monroe doctrine of 1823</a:t>
            </a:r>
            <a:endParaRPr lang="en-US" dirty="0"/>
          </a:p>
        </p:txBody>
      </p:sp>
      <p:sp>
        <p:nvSpPr>
          <p:cNvPr id="3" name="Content Placeholder 2"/>
          <p:cNvSpPr>
            <a:spLocks noGrp="1"/>
          </p:cNvSpPr>
          <p:nvPr>
            <p:ph sz="half" idx="1"/>
          </p:nvPr>
        </p:nvSpPr>
        <p:spPr>
          <a:xfrm>
            <a:off x="1024127" y="1828800"/>
            <a:ext cx="4075907" cy="4480560"/>
          </a:xfrm>
        </p:spPr>
        <p:txBody>
          <a:bodyPr>
            <a:normAutofit/>
          </a:bodyPr>
          <a:lstStyle/>
          <a:p>
            <a:r>
              <a:rPr lang="en-US" dirty="0" smtClean="0"/>
              <a:t>James Monroe, the Virginian, declared that </a:t>
            </a:r>
            <a:r>
              <a:rPr lang="en-US" b="1" i="1" u="sng" dirty="0" smtClean="0">
                <a:effectLst>
                  <a:outerShdw blurRad="38100" dist="38100" dir="2700000" algn="tl">
                    <a:srgbClr val="000000">
                      <a:alpha val="43137"/>
                    </a:srgbClr>
                  </a:outerShdw>
                </a:effectLst>
              </a:rPr>
              <a:t>the Western Hemisphere – North America, South America, and Central America, including the Caribbean – was no longer available to European powers for colonization</a:t>
            </a:r>
            <a:r>
              <a:rPr lang="en-US" dirty="0" smtClean="0"/>
              <a:t>.</a:t>
            </a:r>
          </a:p>
          <a:p>
            <a:r>
              <a:rPr lang="en-US" dirty="0" smtClean="0"/>
              <a:t>We pledged to protect the </a:t>
            </a:r>
            <a:r>
              <a:rPr lang="en-US" b="1" i="1" u="sng" dirty="0" smtClean="0">
                <a:effectLst>
                  <a:outerShdw blurRad="38100" dist="38100" dir="2700000" algn="tl">
                    <a:srgbClr val="000000">
                      <a:alpha val="43137"/>
                    </a:srgbClr>
                  </a:outerShdw>
                </a:effectLst>
              </a:rPr>
              <a:t>new democracies</a:t>
            </a:r>
            <a:r>
              <a:rPr lang="en-US" dirty="0" smtClean="0"/>
              <a:t> of the Western Hemisphere.</a:t>
            </a:r>
          </a:p>
          <a:p>
            <a:r>
              <a:rPr lang="en-US" dirty="0" smtClean="0"/>
              <a:t>In exchange, we promised </a:t>
            </a:r>
            <a:r>
              <a:rPr lang="en-US" b="1" i="1" u="sng" dirty="0" smtClean="0">
                <a:effectLst>
                  <a:outerShdw blurRad="38100" dist="38100" dir="2700000" algn="tl">
                    <a:srgbClr val="000000">
                      <a:alpha val="43137"/>
                    </a:srgbClr>
                  </a:outerShdw>
                </a:effectLst>
              </a:rPr>
              <a:t>not to become involved in European affairs. </a:t>
            </a:r>
            <a:endParaRPr lang="en-US" b="1" i="1" u="sng" dirty="0">
              <a:effectLst>
                <a:outerShdw blurRad="38100" dist="38100" dir="2700000" algn="tl">
                  <a:srgbClr val="000000">
                    <a:alpha val="43137"/>
                  </a:srgbClr>
                </a:outerShdw>
              </a:effectLst>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350239" y="1918951"/>
            <a:ext cx="6406958" cy="4494727"/>
          </a:xfrm>
        </p:spPr>
      </p:pic>
    </p:spTree>
    <p:extLst>
      <p:ext uri="{BB962C8B-B14F-4D97-AF65-F5344CB8AC3E}">
        <p14:creationId xmlns:p14="http://schemas.microsoft.com/office/powerpoint/2010/main" val="68052283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#30.  Andrew Jackson’s Election in 1828</a:t>
            </a:r>
            <a:endParaRPr lang="en-US" dirty="0"/>
          </a:p>
        </p:txBody>
      </p:sp>
      <p:sp>
        <p:nvSpPr>
          <p:cNvPr id="3" name="Content Placeholder 2"/>
          <p:cNvSpPr>
            <a:spLocks noGrp="1"/>
          </p:cNvSpPr>
          <p:nvPr>
            <p:ph sz="half" idx="1"/>
          </p:nvPr>
        </p:nvSpPr>
        <p:spPr>
          <a:xfrm>
            <a:off x="759854" y="1854558"/>
            <a:ext cx="6761408" cy="4726546"/>
          </a:xfrm>
        </p:spPr>
        <p:txBody>
          <a:bodyPr>
            <a:normAutofit/>
          </a:bodyPr>
          <a:lstStyle/>
          <a:p>
            <a:r>
              <a:rPr lang="en-US" dirty="0" smtClean="0"/>
              <a:t>Andrew Jackson’s Election took place largely because of a change in the American electorate.  </a:t>
            </a:r>
            <a:r>
              <a:rPr lang="en-US" b="1" i="1" u="sng" dirty="0" smtClean="0">
                <a:effectLst>
                  <a:outerShdw blurRad="38100" dist="38100" dir="2700000" algn="tl">
                    <a:srgbClr val="000000">
                      <a:alpha val="43137"/>
                    </a:srgbClr>
                  </a:outerShdw>
                </a:effectLst>
              </a:rPr>
              <a:t>Universal white male suffrage</a:t>
            </a:r>
            <a:r>
              <a:rPr lang="en-US" dirty="0" smtClean="0"/>
              <a:t> allowed all poor whites to vote, and the war hero Andrew Jackson benefited.</a:t>
            </a:r>
          </a:p>
          <a:p>
            <a:r>
              <a:rPr lang="en-US" dirty="0" smtClean="0"/>
              <a:t>As President, Jackson used the powers of the executive office to the utmost.  He considered himself the embodiment of the people’s will – he was the only person is the government elected by </a:t>
            </a:r>
            <a:r>
              <a:rPr lang="en-US" b="1" i="1" u="sng" dirty="0" smtClean="0">
                <a:effectLst>
                  <a:outerShdw blurRad="38100" dist="38100" dir="2700000" algn="tl">
                    <a:srgbClr val="000000">
                      <a:alpha val="43137"/>
                    </a:srgbClr>
                  </a:outerShdw>
                </a:effectLst>
              </a:rPr>
              <a:t>all</a:t>
            </a:r>
            <a:r>
              <a:rPr lang="en-US" dirty="0" smtClean="0"/>
              <a:t> of the people.</a:t>
            </a:r>
          </a:p>
          <a:p>
            <a:r>
              <a:rPr lang="en-US" dirty="0" smtClean="0"/>
              <a:t>He </a:t>
            </a:r>
            <a:r>
              <a:rPr lang="en-US" b="1" i="1" u="sng" dirty="0" smtClean="0">
                <a:effectLst>
                  <a:outerShdw blurRad="38100" dist="38100" dir="2700000" algn="tl">
                    <a:srgbClr val="000000">
                      <a:alpha val="43137"/>
                    </a:srgbClr>
                  </a:outerShdw>
                </a:effectLst>
              </a:rPr>
              <a:t>used the veto frequently</a:t>
            </a:r>
            <a:r>
              <a:rPr lang="en-US" dirty="0" smtClean="0"/>
              <a:t>, appointed the </a:t>
            </a:r>
            <a:r>
              <a:rPr lang="en-US" b="1" i="1" u="sng" dirty="0" smtClean="0">
                <a:effectLst>
                  <a:outerShdw blurRad="38100" dist="38100" dir="2700000" algn="tl">
                    <a:srgbClr val="000000">
                      <a:alpha val="43137"/>
                    </a:srgbClr>
                  </a:outerShdw>
                </a:effectLst>
              </a:rPr>
              <a:t>common man </a:t>
            </a:r>
            <a:r>
              <a:rPr lang="en-US" dirty="0" smtClean="0"/>
              <a:t>to government positions through the </a:t>
            </a:r>
            <a:r>
              <a:rPr lang="en-US" b="1" i="1" u="sng" dirty="0" smtClean="0">
                <a:effectLst>
                  <a:outerShdw blurRad="38100" dist="38100" dir="2700000" algn="tl">
                    <a:srgbClr val="000000">
                      <a:alpha val="43137"/>
                    </a:srgbClr>
                  </a:outerShdw>
                </a:effectLst>
              </a:rPr>
              <a:t>Spoils System</a:t>
            </a:r>
            <a:r>
              <a:rPr lang="en-US" dirty="0" smtClean="0"/>
              <a:t>, and ruled arbitrarily – </a:t>
            </a:r>
            <a:r>
              <a:rPr lang="en-US" b="1" i="1" u="sng" dirty="0" smtClean="0">
                <a:effectLst>
                  <a:outerShdw blurRad="38100" dist="38100" dir="2700000" algn="tl">
                    <a:srgbClr val="000000">
                      <a:alpha val="43137"/>
                    </a:srgbClr>
                  </a:outerShdw>
                </a:effectLst>
              </a:rPr>
              <a:t>against the Bank of the United States </a:t>
            </a:r>
            <a:r>
              <a:rPr lang="en-US" dirty="0" smtClean="0"/>
              <a:t>one day, </a:t>
            </a:r>
            <a:r>
              <a:rPr lang="en-US" b="1" i="1" u="sng" dirty="0" smtClean="0">
                <a:effectLst>
                  <a:outerShdw blurRad="38100" dist="38100" dir="2700000" algn="tl">
                    <a:srgbClr val="000000">
                      <a:alpha val="43137"/>
                    </a:srgbClr>
                  </a:outerShdw>
                </a:effectLst>
              </a:rPr>
              <a:t>against the state of South Carolina (Nullification Crisis)</a:t>
            </a:r>
            <a:r>
              <a:rPr lang="en-US" dirty="0" smtClean="0"/>
              <a:t> or even the US Supreme Court (</a:t>
            </a:r>
            <a:r>
              <a:rPr lang="en-US" b="1" i="1" u="sng" dirty="0" smtClean="0">
                <a:effectLst>
                  <a:outerShdw blurRad="38100" dist="38100" dir="2700000" algn="tl">
                    <a:srgbClr val="000000">
                      <a:alpha val="43137"/>
                    </a:srgbClr>
                  </a:outerShdw>
                </a:effectLst>
              </a:rPr>
              <a:t>Worcester V. Georgia</a:t>
            </a:r>
            <a:r>
              <a:rPr lang="en-US" dirty="0" smtClean="0"/>
              <a:t>, Cherokee Removal) if it challenged his authority.</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799057" y="1784882"/>
            <a:ext cx="3508594" cy="4845202"/>
          </a:xfrm>
        </p:spPr>
      </p:pic>
    </p:spTree>
    <p:extLst>
      <p:ext uri="{BB962C8B-B14F-4D97-AF65-F5344CB8AC3E}">
        <p14:creationId xmlns:p14="http://schemas.microsoft.com/office/powerpoint/2010/main" val="196070257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#31.  Nat Turner’s rebellion of 1831</a:t>
            </a:r>
            <a:endParaRPr lang="en-US" dirty="0"/>
          </a:p>
        </p:txBody>
      </p:sp>
      <p:sp>
        <p:nvSpPr>
          <p:cNvPr id="3" name="Content Placeholder 2"/>
          <p:cNvSpPr>
            <a:spLocks noGrp="1"/>
          </p:cNvSpPr>
          <p:nvPr>
            <p:ph sz="half" idx="1"/>
          </p:nvPr>
        </p:nvSpPr>
        <p:spPr>
          <a:xfrm>
            <a:off x="1024127" y="1828800"/>
            <a:ext cx="4204696" cy="4480560"/>
          </a:xfrm>
        </p:spPr>
        <p:txBody>
          <a:bodyPr>
            <a:normAutofit lnSpcReduction="10000"/>
          </a:bodyPr>
          <a:lstStyle/>
          <a:p>
            <a:r>
              <a:rPr lang="en-US" dirty="0" smtClean="0"/>
              <a:t>Should the Virginian </a:t>
            </a:r>
            <a:r>
              <a:rPr lang="en-US" b="1" i="1" u="sng" dirty="0" smtClean="0">
                <a:effectLst>
                  <a:outerShdw blurRad="38100" dist="38100" dir="2700000" algn="tl">
                    <a:srgbClr val="000000">
                      <a:alpha val="43137"/>
                    </a:srgbClr>
                  </a:outerShdw>
                </a:effectLst>
              </a:rPr>
              <a:t>Nat Turner</a:t>
            </a:r>
            <a:r>
              <a:rPr lang="en-US" dirty="0" smtClean="0"/>
              <a:t> be remembered as a bloody murderer or as a freedom fighter?</a:t>
            </a:r>
          </a:p>
          <a:p>
            <a:r>
              <a:rPr lang="en-US" dirty="0" smtClean="0"/>
              <a:t>He fought against slavery by leading a bloody massacre in Southampton, VA – killing 55 whites, including his owners.</a:t>
            </a:r>
          </a:p>
          <a:p>
            <a:r>
              <a:rPr lang="en-US" dirty="0" smtClean="0"/>
              <a:t>Later, he would be hunted down, captured, and executed, along with scores of others who helped him or knew about the plot.</a:t>
            </a:r>
          </a:p>
          <a:p>
            <a:r>
              <a:rPr lang="en-US" dirty="0" smtClean="0"/>
              <a:t>The South was always fearful of their slaves after Nat Turner’s revolt.</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579509" y="1811699"/>
            <a:ext cx="6101629" cy="4576221"/>
          </a:xfrm>
        </p:spPr>
      </p:pic>
    </p:spTree>
    <p:extLst>
      <p:ext uri="{BB962C8B-B14F-4D97-AF65-F5344CB8AC3E}">
        <p14:creationId xmlns:p14="http://schemas.microsoft.com/office/powerpoint/2010/main" val="77652902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#32.  The tariff of abominations &amp; </a:t>
            </a:r>
            <a:br>
              <a:rPr lang="en-US" dirty="0" smtClean="0"/>
            </a:br>
            <a:r>
              <a:rPr lang="en-US" dirty="0"/>
              <a:t>	</a:t>
            </a:r>
            <a:r>
              <a:rPr lang="en-US" dirty="0" smtClean="0"/>
              <a:t>			The Nullification crisis</a:t>
            </a:r>
            <a:endParaRPr lang="en-US" dirty="0"/>
          </a:p>
        </p:txBody>
      </p:sp>
      <p:sp>
        <p:nvSpPr>
          <p:cNvPr id="3" name="Content Placeholder 2"/>
          <p:cNvSpPr>
            <a:spLocks noGrp="1"/>
          </p:cNvSpPr>
          <p:nvPr>
            <p:ph sz="half" idx="1"/>
          </p:nvPr>
        </p:nvSpPr>
        <p:spPr/>
        <p:txBody>
          <a:bodyPr/>
          <a:lstStyle/>
          <a:p>
            <a:r>
              <a:rPr lang="en-US" dirty="0" smtClean="0"/>
              <a:t>South Carolina refused to pay the </a:t>
            </a:r>
            <a:r>
              <a:rPr lang="en-US" b="1" i="1" u="sng" dirty="0" smtClean="0">
                <a:effectLst>
                  <a:outerShdw blurRad="38100" dist="38100" dir="2700000" algn="tl">
                    <a:srgbClr val="000000">
                      <a:alpha val="43137"/>
                    </a:srgbClr>
                  </a:outerShdw>
                </a:effectLst>
              </a:rPr>
              <a:t>Tariff of Abominations</a:t>
            </a:r>
            <a:r>
              <a:rPr lang="en-US" dirty="0" smtClean="0"/>
              <a:t>.</a:t>
            </a:r>
          </a:p>
          <a:p>
            <a:r>
              <a:rPr lang="en-US" dirty="0" smtClean="0"/>
              <a:t>Two important points here: </a:t>
            </a:r>
          </a:p>
          <a:p>
            <a:r>
              <a:rPr lang="en-US" dirty="0" smtClean="0"/>
              <a:t>1.  People in </a:t>
            </a:r>
            <a:r>
              <a:rPr lang="en-US" b="1" i="1" u="sng" dirty="0" smtClean="0">
                <a:effectLst>
                  <a:outerShdw blurRad="38100" dist="38100" dir="2700000" algn="tl">
                    <a:srgbClr val="000000">
                      <a:alpha val="43137"/>
                    </a:srgbClr>
                  </a:outerShdw>
                </a:effectLst>
              </a:rPr>
              <a:t>the South hated high tariffs</a:t>
            </a:r>
            <a:r>
              <a:rPr lang="en-US" dirty="0" smtClean="0"/>
              <a:t>, because they only benefited northern industries – it just led to higher prices in the South.</a:t>
            </a:r>
          </a:p>
          <a:p>
            <a:r>
              <a:rPr lang="en-US" dirty="0" smtClean="0"/>
              <a:t>2.  The </a:t>
            </a:r>
            <a:r>
              <a:rPr lang="en-US" b="1" i="1" u="sng" dirty="0" smtClean="0">
                <a:effectLst>
                  <a:outerShdw blurRad="38100" dist="38100" dir="2700000" algn="tl">
                    <a:srgbClr val="000000">
                      <a:alpha val="43137"/>
                    </a:srgbClr>
                  </a:outerShdw>
                </a:effectLst>
              </a:rPr>
              <a:t>federal government is superior to state governments</a:t>
            </a:r>
            <a:r>
              <a:rPr lang="en-US" dirty="0" smtClean="0"/>
              <a:t>.  Andrew Jackson made them pay, even if they didn’t like the law.  It was the law of the land!</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035355" y="2286000"/>
            <a:ext cx="4663127" cy="4022725"/>
          </a:xfrm>
        </p:spPr>
      </p:pic>
    </p:spTree>
    <p:extLst>
      <p:ext uri="{BB962C8B-B14F-4D97-AF65-F5344CB8AC3E}">
        <p14:creationId xmlns:p14="http://schemas.microsoft.com/office/powerpoint/2010/main" val="26826543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#33.  The Texas war for independence 1836</a:t>
            </a:r>
            <a:endParaRPr lang="en-US" dirty="0"/>
          </a:p>
        </p:txBody>
      </p:sp>
      <p:sp>
        <p:nvSpPr>
          <p:cNvPr id="3" name="Content Placeholder 2"/>
          <p:cNvSpPr>
            <a:spLocks noGrp="1"/>
          </p:cNvSpPr>
          <p:nvPr>
            <p:ph sz="half" idx="1"/>
          </p:nvPr>
        </p:nvSpPr>
        <p:spPr/>
        <p:txBody>
          <a:bodyPr/>
          <a:lstStyle/>
          <a:p>
            <a:r>
              <a:rPr lang="en-US" dirty="0" smtClean="0"/>
              <a:t>Texans won their independence after fighting a war against Mexico in the middle 1830s.</a:t>
            </a:r>
          </a:p>
          <a:p>
            <a:r>
              <a:rPr lang="en-US" b="1" i="1" u="sng" dirty="0" smtClean="0">
                <a:effectLst>
                  <a:outerShdw blurRad="38100" dist="38100" dir="2700000" algn="tl">
                    <a:srgbClr val="000000">
                      <a:alpha val="43137"/>
                    </a:srgbClr>
                  </a:outerShdw>
                </a:effectLst>
              </a:rPr>
              <a:t>Remember the Alamo!  </a:t>
            </a:r>
            <a:r>
              <a:rPr lang="en-US" dirty="0" smtClean="0"/>
              <a:t>Texans fought so that those who died there would not have died in vain.</a:t>
            </a:r>
          </a:p>
          <a:p>
            <a:r>
              <a:rPr lang="en-US" dirty="0" smtClean="0"/>
              <a:t>After the battle of San Jacinto, Texas claimed its independence.  Since the US would not immediately annex Texas, it was an independent nation for nine years.  The US annexed Texas in 1845.</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976758" y="2297345"/>
            <a:ext cx="5999243" cy="3974667"/>
          </a:xfrm>
        </p:spPr>
      </p:pic>
    </p:spTree>
    <p:extLst>
      <p:ext uri="{BB962C8B-B14F-4D97-AF65-F5344CB8AC3E}">
        <p14:creationId xmlns:p14="http://schemas.microsoft.com/office/powerpoint/2010/main" val="142894020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7" y="585216"/>
            <a:ext cx="10322159" cy="1499616"/>
          </a:xfrm>
        </p:spPr>
        <p:txBody>
          <a:bodyPr/>
          <a:lstStyle/>
          <a:p>
            <a:r>
              <a:rPr lang="en-US" dirty="0" smtClean="0"/>
              <a:t>#34.  Cherokee removal &amp; the trail of tears</a:t>
            </a:r>
            <a:endParaRPr lang="en-US" dirty="0"/>
          </a:p>
        </p:txBody>
      </p:sp>
      <p:sp>
        <p:nvSpPr>
          <p:cNvPr id="3" name="Content Placeholder 2"/>
          <p:cNvSpPr>
            <a:spLocks noGrp="1"/>
          </p:cNvSpPr>
          <p:nvPr>
            <p:ph sz="half" idx="1"/>
          </p:nvPr>
        </p:nvSpPr>
        <p:spPr>
          <a:xfrm>
            <a:off x="1024127" y="1828800"/>
            <a:ext cx="3779693" cy="4480560"/>
          </a:xfrm>
        </p:spPr>
        <p:txBody>
          <a:bodyPr/>
          <a:lstStyle/>
          <a:p>
            <a:pPr marL="0" indent="0">
              <a:buNone/>
            </a:pPr>
            <a:r>
              <a:rPr lang="en-US" dirty="0" smtClean="0"/>
              <a:t>When the Supreme Court heard the case of </a:t>
            </a:r>
            <a:r>
              <a:rPr lang="en-US" b="1" i="1" u="sng" dirty="0" smtClean="0">
                <a:effectLst>
                  <a:outerShdw blurRad="38100" dist="38100" dir="2700000" algn="tl">
                    <a:srgbClr val="000000">
                      <a:alpha val="43137"/>
                    </a:srgbClr>
                  </a:outerShdw>
                </a:effectLst>
              </a:rPr>
              <a:t>Worcester V. Georgia</a:t>
            </a:r>
            <a:r>
              <a:rPr lang="en-US" dirty="0" smtClean="0"/>
              <a:t>, they sided with the Cherokee: They should be allowed to stay in Georgia.</a:t>
            </a:r>
          </a:p>
          <a:p>
            <a:pPr marL="0" indent="0">
              <a:buNone/>
            </a:pPr>
            <a:r>
              <a:rPr lang="en-US" dirty="0" smtClean="0"/>
              <a:t>Andrew Jackson, however, refused to enforce the Supreme Court’s decision.  During the </a:t>
            </a:r>
            <a:r>
              <a:rPr lang="en-US" b="1" i="1" u="sng" dirty="0" smtClean="0">
                <a:effectLst>
                  <a:outerShdw blurRad="38100" dist="38100" dir="2700000" algn="tl">
                    <a:srgbClr val="000000">
                      <a:alpha val="43137"/>
                    </a:srgbClr>
                  </a:outerShdw>
                </a:effectLst>
              </a:rPr>
              <a:t>Trail of Tears</a:t>
            </a:r>
            <a:r>
              <a:rPr lang="en-US" dirty="0" smtClean="0"/>
              <a:t>, the Cherokee were forced to march over 1000 miles to the Indian Territory (present day Oklahoma), and thousands of Cherokee died along the way.</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920690" y="1964534"/>
            <a:ext cx="6850599" cy="4384382"/>
          </a:xfrm>
        </p:spPr>
      </p:pic>
    </p:spTree>
    <p:extLst>
      <p:ext uri="{BB962C8B-B14F-4D97-AF65-F5344CB8AC3E}">
        <p14:creationId xmlns:p14="http://schemas.microsoft.com/office/powerpoint/2010/main" val="23132745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#35.  The invention of the telegraph: </a:t>
            </a:r>
            <a:br>
              <a:rPr lang="en-US" dirty="0" smtClean="0"/>
            </a:br>
            <a:r>
              <a:rPr lang="en-US" dirty="0" smtClean="0"/>
              <a:t>          </a:t>
            </a:r>
            <a:r>
              <a:rPr lang="en-US" dirty="0" err="1" smtClean="0"/>
              <a:t>samuel</a:t>
            </a:r>
            <a:r>
              <a:rPr lang="en-US" dirty="0" smtClean="0"/>
              <a:t> </a:t>
            </a:r>
            <a:r>
              <a:rPr lang="en-US" dirty="0" err="1" smtClean="0"/>
              <a:t>f.B</a:t>
            </a:r>
            <a:r>
              <a:rPr lang="en-US" dirty="0" smtClean="0"/>
              <a:t>. </a:t>
            </a:r>
            <a:r>
              <a:rPr lang="en-US" dirty="0" err="1" smtClean="0"/>
              <a:t>MOrse</a:t>
            </a:r>
            <a:endParaRPr lang="en-US" dirty="0"/>
          </a:p>
        </p:txBody>
      </p:sp>
      <p:sp>
        <p:nvSpPr>
          <p:cNvPr id="3" name="Content Placeholder 2"/>
          <p:cNvSpPr>
            <a:spLocks noGrp="1"/>
          </p:cNvSpPr>
          <p:nvPr>
            <p:ph sz="half" idx="1"/>
          </p:nvPr>
        </p:nvSpPr>
        <p:spPr>
          <a:xfrm>
            <a:off x="1024127" y="2125014"/>
            <a:ext cx="4166059" cy="4184346"/>
          </a:xfrm>
        </p:spPr>
        <p:txBody>
          <a:bodyPr>
            <a:normAutofit fontScale="92500"/>
          </a:bodyPr>
          <a:lstStyle/>
          <a:p>
            <a:r>
              <a:rPr lang="en-US" dirty="0" smtClean="0"/>
              <a:t>Samuel F.B. Morse brought the </a:t>
            </a:r>
            <a:r>
              <a:rPr lang="en-US" b="1" i="1" u="sng" dirty="0" smtClean="0">
                <a:effectLst>
                  <a:outerShdw blurRad="38100" dist="38100" dir="2700000" algn="tl">
                    <a:srgbClr val="000000">
                      <a:alpha val="43137"/>
                    </a:srgbClr>
                  </a:outerShdw>
                </a:effectLst>
              </a:rPr>
              <a:t>telegraph</a:t>
            </a:r>
            <a:r>
              <a:rPr lang="en-US" dirty="0" smtClean="0"/>
              <a:t> back to the United States after a visit to Paris, France – where he was studying the art of painting.</a:t>
            </a:r>
          </a:p>
          <a:p>
            <a:r>
              <a:rPr lang="en-US" dirty="0" smtClean="0"/>
              <a:t>Morse code allowed for communication across thousands of miles.  </a:t>
            </a:r>
            <a:r>
              <a:rPr lang="en-US" b="1" i="1" u="sng" dirty="0" smtClean="0">
                <a:effectLst>
                  <a:outerShdw blurRad="38100" dist="38100" dir="2700000" algn="tl">
                    <a:srgbClr val="000000">
                      <a:alpha val="43137"/>
                    </a:srgbClr>
                  </a:outerShdw>
                </a:effectLst>
              </a:rPr>
              <a:t>Telegraph wires generally accompanied the railroad tracks </a:t>
            </a:r>
            <a:r>
              <a:rPr lang="en-US" dirty="0" smtClean="0"/>
              <a:t>as American moved into the west. </a:t>
            </a:r>
          </a:p>
          <a:p>
            <a:r>
              <a:rPr lang="en-US" dirty="0" smtClean="0"/>
              <a:t>The revolution in communication helped to keep Americans together from coast to coast.  The first telegraph ever sent in the US: “What Hath God Wrought?”</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281299" y="2135595"/>
            <a:ext cx="6478634" cy="4136416"/>
          </a:xfrm>
        </p:spPr>
      </p:pic>
    </p:spTree>
    <p:extLst>
      <p:ext uri="{BB962C8B-B14F-4D97-AF65-F5344CB8AC3E}">
        <p14:creationId xmlns:p14="http://schemas.microsoft.com/office/powerpoint/2010/main" val="192294843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#36.  The annexation of Texas &amp; </a:t>
            </a:r>
            <a:br>
              <a:rPr lang="en-US" dirty="0" smtClean="0"/>
            </a:br>
            <a:r>
              <a:rPr lang="en-US" dirty="0"/>
              <a:t> </a:t>
            </a:r>
            <a:r>
              <a:rPr lang="en-US" dirty="0" smtClean="0"/>
              <a:t>         Mexican-American war of 1846 - 1848</a:t>
            </a:r>
            <a:endParaRPr lang="en-US" dirty="0"/>
          </a:p>
        </p:txBody>
      </p:sp>
      <p:pic>
        <p:nvPicPr>
          <p:cNvPr id="12" name="Content Placeholder 11"/>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7817476" y="4288665"/>
            <a:ext cx="3638128" cy="2376152"/>
          </a:xfrm>
        </p:spPr>
      </p:pic>
      <p:pic>
        <p:nvPicPr>
          <p:cNvPr id="11" name="Content Placeholder 10"/>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5963881" y="2090770"/>
            <a:ext cx="3952851" cy="2298509"/>
          </a:xfrm>
        </p:spPr>
      </p:pic>
      <p:sp>
        <p:nvSpPr>
          <p:cNvPr id="13" name="Rounded Rectangle 12"/>
          <p:cNvSpPr/>
          <p:nvPr/>
        </p:nvSpPr>
        <p:spPr>
          <a:xfrm>
            <a:off x="978794" y="1996225"/>
            <a:ext cx="4713668" cy="4597758"/>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marL="285750" indent="-285750">
              <a:buFont typeface="Arial" panose="020B0604020202020204" pitchFamily="34" charset="0"/>
              <a:buChar char="•"/>
            </a:pPr>
            <a:r>
              <a:rPr lang="en-US" b="1" i="1" u="sng" dirty="0" smtClean="0">
                <a:effectLst>
                  <a:outerShdw blurRad="38100" dist="38100" dir="2700000" algn="tl">
                    <a:srgbClr val="000000">
                      <a:alpha val="43137"/>
                    </a:srgbClr>
                  </a:outerShdw>
                </a:effectLst>
              </a:rPr>
              <a:t>Texas was annexed by the United States </a:t>
            </a:r>
            <a:r>
              <a:rPr lang="en-US" dirty="0" smtClean="0"/>
              <a:t>and became a state in 1845.</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smtClean="0"/>
              <a:t>A dispute over the borders of Texas led to the </a:t>
            </a:r>
            <a:r>
              <a:rPr lang="en-US" b="1" i="1" u="sng" dirty="0" smtClean="0">
                <a:effectLst>
                  <a:outerShdw blurRad="38100" dist="38100" dir="2700000" algn="tl">
                    <a:srgbClr val="000000">
                      <a:alpha val="43137"/>
                    </a:srgbClr>
                  </a:outerShdw>
                </a:effectLst>
              </a:rPr>
              <a:t>Mexican-American War</a:t>
            </a:r>
            <a:r>
              <a:rPr lang="en-US" dirty="0" smtClean="0"/>
              <a:t>.  James K. Polk ordered the military to act aggressively in order to provoke war.</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smtClean="0"/>
              <a:t>The </a:t>
            </a:r>
            <a:r>
              <a:rPr lang="en-US" b="1" i="1" u="sng" dirty="0" smtClean="0">
                <a:effectLst>
                  <a:outerShdw blurRad="38100" dist="38100" dir="2700000" algn="tl">
                    <a:srgbClr val="000000">
                      <a:alpha val="43137"/>
                    </a:srgbClr>
                  </a:outerShdw>
                </a:effectLst>
              </a:rPr>
              <a:t>United States won the Mexican-American War</a:t>
            </a:r>
            <a:r>
              <a:rPr lang="en-US" dirty="0" smtClean="0"/>
              <a:t> and demanded significant areas of Mexican Territory be sold to us.  </a:t>
            </a:r>
            <a:endParaRPr lang="en-US" dirty="0"/>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r>
              <a:rPr lang="en-US" b="1" i="1" u="sng" dirty="0" smtClean="0">
                <a:effectLst>
                  <a:outerShdw blurRad="38100" dist="38100" dir="2700000" algn="tl">
                    <a:srgbClr val="000000">
                      <a:alpha val="43137"/>
                    </a:srgbClr>
                  </a:outerShdw>
                </a:effectLst>
              </a:rPr>
              <a:t>The Treaty of Guadalupe-Hidalgo ended the war and granted the US the Mexican Cession. </a:t>
            </a:r>
            <a:endParaRPr lang="en-US" b="1" i="1" u="sng"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76763159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4913033" cy="1499616"/>
          </a:xfrm>
        </p:spPr>
        <p:txBody>
          <a:bodyPr/>
          <a:lstStyle/>
          <a:p>
            <a:r>
              <a:rPr lang="en-US" dirty="0" smtClean="0"/>
              <a:t>#37.  The Mexican       </a:t>
            </a:r>
            <a:br>
              <a:rPr lang="en-US" dirty="0" smtClean="0"/>
            </a:br>
            <a:r>
              <a:rPr lang="en-US" dirty="0"/>
              <a:t> </a:t>
            </a:r>
            <a:r>
              <a:rPr lang="en-US" dirty="0" smtClean="0"/>
              <a:t>                cession</a:t>
            </a:r>
            <a:endParaRPr lang="en-US" dirty="0"/>
          </a:p>
        </p:txBody>
      </p:sp>
      <p:sp>
        <p:nvSpPr>
          <p:cNvPr id="3" name="Content Placeholder 2"/>
          <p:cNvSpPr>
            <a:spLocks noGrp="1"/>
          </p:cNvSpPr>
          <p:nvPr>
            <p:ph sz="half" idx="1"/>
          </p:nvPr>
        </p:nvSpPr>
        <p:spPr>
          <a:xfrm>
            <a:off x="734096" y="1957589"/>
            <a:ext cx="5044911" cy="4790941"/>
          </a:xfrm>
        </p:spPr>
        <p:txBody>
          <a:bodyPr>
            <a:normAutofit lnSpcReduction="10000"/>
          </a:bodyPr>
          <a:lstStyle/>
          <a:p>
            <a:r>
              <a:rPr lang="en-US" dirty="0" smtClean="0"/>
              <a:t>As a part of the </a:t>
            </a:r>
            <a:r>
              <a:rPr lang="en-US" b="1" i="1" u="sng" dirty="0" smtClean="0">
                <a:effectLst>
                  <a:outerShdw blurRad="38100" dist="38100" dir="2700000" algn="tl">
                    <a:srgbClr val="000000">
                      <a:alpha val="43137"/>
                    </a:srgbClr>
                  </a:outerShdw>
                </a:effectLst>
              </a:rPr>
              <a:t>Treaty of Guadalupe Hidalgo</a:t>
            </a:r>
            <a:r>
              <a:rPr lang="en-US" dirty="0" smtClean="0"/>
              <a:t>, Mexico was forced to </a:t>
            </a:r>
            <a:r>
              <a:rPr lang="en-US" b="1" i="1" u="sng" dirty="0" smtClean="0">
                <a:effectLst>
                  <a:outerShdw blurRad="38100" dist="38100" dir="2700000" algn="tl">
                    <a:srgbClr val="000000">
                      <a:alpha val="43137"/>
                    </a:srgbClr>
                  </a:outerShdw>
                </a:effectLst>
              </a:rPr>
              <a:t>cede all of their territory in the American Southwest </a:t>
            </a:r>
            <a:r>
              <a:rPr lang="en-US" dirty="0" smtClean="0"/>
              <a:t>to the United States. </a:t>
            </a:r>
          </a:p>
          <a:p>
            <a:r>
              <a:rPr lang="en-US" b="1" i="1" u="sng" dirty="0" smtClean="0">
                <a:effectLst>
                  <a:outerShdw blurRad="38100" dist="38100" dir="2700000" algn="tl">
                    <a:srgbClr val="000000">
                      <a:alpha val="43137"/>
                    </a:srgbClr>
                  </a:outerShdw>
                </a:effectLst>
              </a:rPr>
              <a:t>The Mexican Cession </a:t>
            </a:r>
            <a:r>
              <a:rPr lang="en-US" dirty="0" smtClean="0"/>
              <a:t>included parts of </a:t>
            </a:r>
            <a:r>
              <a:rPr lang="en-US" b="1" i="1" u="sng" dirty="0" smtClean="0">
                <a:effectLst>
                  <a:outerShdw blurRad="38100" dist="38100" dir="2700000" algn="tl">
                    <a:srgbClr val="000000">
                      <a:alpha val="43137"/>
                    </a:srgbClr>
                  </a:outerShdw>
                </a:effectLst>
              </a:rPr>
              <a:t>New Mexico, Arizona, Colorado, Utah, Nevada, and California.</a:t>
            </a:r>
          </a:p>
          <a:p>
            <a:r>
              <a:rPr lang="en-US" dirty="0" smtClean="0"/>
              <a:t>It also confirmed the </a:t>
            </a:r>
            <a:r>
              <a:rPr lang="en-US" b="1" i="1" u="sng" dirty="0" smtClean="0">
                <a:effectLst>
                  <a:outerShdw blurRad="38100" dist="38100" dir="2700000" algn="tl">
                    <a:srgbClr val="000000">
                      <a:alpha val="43137"/>
                    </a:srgbClr>
                  </a:outerShdw>
                </a:effectLst>
              </a:rPr>
              <a:t>boundaries of Texas along the Rio Grande River </a:t>
            </a:r>
            <a:r>
              <a:rPr lang="en-US" dirty="0" smtClean="0"/>
              <a:t>– a dispute which had actually caused the war in the first place.</a:t>
            </a:r>
          </a:p>
          <a:p>
            <a:r>
              <a:rPr lang="en-US" dirty="0" smtClean="0"/>
              <a:t>Americans acted i</a:t>
            </a:r>
            <a:r>
              <a:rPr lang="en-US" b="1" i="1" u="sng" dirty="0" smtClean="0">
                <a:effectLst>
                  <a:outerShdw blurRad="38100" dist="38100" dir="2700000" algn="tl">
                    <a:srgbClr val="000000">
                      <a:alpha val="43137"/>
                    </a:srgbClr>
                  </a:outerShdw>
                </a:effectLst>
              </a:rPr>
              <a:t>mperialistically</a:t>
            </a:r>
            <a:r>
              <a:rPr lang="en-US" dirty="0" smtClean="0"/>
              <a:t> in this war.  The US took control of </a:t>
            </a:r>
            <a:r>
              <a:rPr lang="en-US" b="1" i="1" u="sng" dirty="0" smtClean="0">
                <a:effectLst>
                  <a:outerShdw blurRad="38100" dist="38100" dir="2700000" algn="tl">
                    <a:srgbClr val="000000">
                      <a:alpha val="43137"/>
                    </a:srgbClr>
                  </a:outerShdw>
                </a:effectLst>
              </a:rPr>
              <a:t>California</a:t>
            </a:r>
            <a:r>
              <a:rPr lang="en-US" dirty="0" smtClean="0"/>
              <a:t> and immediately discovered </a:t>
            </a:r>
            <a:r>
              <a:rPr lang="en-US" b="1" i="1" u="sng" dirty="0" smtClean="0">
                <a:effectLst>
                  <a:outerShdw blurRad="38100" dist="38100" dir="2700000" algn="tl">
                    <a:srgbClr val="000000">
                      <a:alpha val="43137"/>
                    </a:srgbClr>
                  </a:outerShdw>
                </a:effectLst>
              </a:rPr>
              <a:t>gold</a:t>
            </a:r>
            <a:r>
              <a:rPr lang="en-US" dirty="0" smtClean="0"/>
              <a:t> there in 1848.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989637" y="1777285"/>
            <a:ext cx="5903915" cy="4585373"/>
          </a:xfrm>
        </p:spPr>
      </p:pic>
      <p:sp>
        <p:nvSpPr>
          <p:cNvPr id="6" name="Rounded Rectangle 5"/>
          <p:cNvSpPr/>
          <p:nvPr/>
        </p:nvSpPr>
        <p:spPr>
          <a:xfrm>
            <a:off x="6040192" y="476518"/>
            <a:ext cx="6040191" cy="114622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dirty="0" smtClean="0"/>
              <a:t>By 1849, gold had been discovered in California, and thousands of so-called </a:t>
            </a:r>
            <a:r>
              <a:rPr lang="en-US" b="1" i="1" u="sng" dirty="0" smtClean="0">
                <a:solidFill>
                  <a:srgbClr val="FFC000"/>
                </a:solidFill>
                <a:effectLst>
                  <a:outerShdw blurRad="38100" dist="38100" dir="2700000" algn="tl">
                    <a:srgbClr val="000000">
                      <a:alpha val="43137"/>
                    </a:srgbClr>
                  </a:outerShdw>
                </a:effectLst>
              </a:rPr>
              <a:t>49ers</a:t>
            </a:r>
            <a:r>
              <a:rPr lang="en-US" dirty="0" smtClean="0"/>
              <a:t> flooded into San Francisco and the fertile valley regions.  It was a state by 1850.  California.  </a:t>
            </a:r>
            <a:endParaRPr lang="en-US" dirty="0"/>
          </a:p>
        </p:txBody>
      </p:sp>
      <p:sp>
        <p:nvSpPr>
          <p:cNvPr id="7" name="Down Arrow 6"/>
          <p:cNvSpPr/>
          <p:nvPr/>
        </p:nvSpPr>
        <p:spPr>
          <a:xfrm rot="4204800">
            <a:off x="8780630" y="76452"/>
            <a:ext cx="252925" cy="4330070"/>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3971253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#38.  The compromise of 1850</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062574" y="1900730"/>
            <a:ext cx="6711994" cy="4294008"/>
          </a:xfrm>
        </p:spPr>
      </p:pic>
      <p:sp>
        <p:nvSpPr>
          <p:cNvPr id="4" name="Content Placeholder 3"/>
          <p:cNvSpPr>
            <a:spLocks noGrp="1"/>
          </p:cNvSpPr>
          <p:nvPr>
            <p:ph sz="half" idx="2"/>
          </p:nvPr>
        </p:nvSpPr>
        <p:spPr>
          <a:xfrm>
            <a:off x="7907628" y="450761"/>
            <a:ext cx="4056844" cy="5858599"/>
          </a:xfrm>
        </p:spPr>
        <p:txBody>
          <a:bodyPr>
            <a:normAutofit lnSpcReduction="10000"/>
          </a:bodyPr>
          <a:lstStyle/>
          <a:p>
            <a:r>
              <a:rPr lang="en-US" b="1" i="1" u="sng" dirty="0" smtClean="0">
                <a:effectLst>
                  <a:outerShdw blurRad="38100" dist="38100" dir="2700000" algn="tl">
                    <a:srgbClr val="000000">
                      <a:alpha val="43137"/>
                    </a:srgbClr>
                  </a:outerShdw>
                </a:effectLst>
              </a:rPr>
              <a:t>The Compromise of 1850</a:t>
            </a:r>
            <a:r>
              <a:rPr lang="en-US" dirty="0" smtClean="0"/>
              <a:t>: </a:t>
            </a:r>
          </a:p>
          <a:p>
            <a:r>
              <a:rPr lang="en-US" dirty="0" smtClean="0"/>
              <a:t>1.  </a:t>
            </a:r>
            <a:r>
              <a:rPr lang="en-US" b="1" i="1" u="sng" dirty="0" smtClean="0">
                <a:effectLst>
                  <a:outerShdw blurRad="38100" dist="38100" dir="2700000" algn="tl">
                    <a:srgbClr val="000000">
                      <a:alpha val="43137"/>
                    </a:srgbClr>
                  </a:outerShdw>
                </a:effectLst>
              </a:rPr>
              <a:t>California</a:t>
            </a:r>
            <a:r>
              <a:rPr lang="en-US" dirty="0" smtClean="0"/>
              <a:t> would enter the Union as a </a:t>
            </a:r>
            <a:r>
              <a:rPr lang="en-US" b="1" i="1" u="sng" dirty="0" smtClean="0">
                <a:effectLst>
                  <a:outerShdw blurRad="38100" dist="38100" dir="2700000" algn="tl">
                    <a:srgbClr val="000000">
                      <a:alpha val="43137"/>
                    </a:srgbClr>
                  </a:outerShdw>
                </a:effectLst>
              </a:rPr>
              <a:t>free state</a:t>
            </a:r>
            <a:r>
              <a:rPr lang="en-US" dirty="0" smtClean="0"/>
              <a:t>. </a:t>
            </a:r>
          </a:p>
          <a:p>
            <a:r>
              <a:rPr lang="en-US" dirty="0" smtClean="0"/>
              <a:t>2.  The </a:t>
            </a:r>
            <a:r>
              <a:rPr lang="en-US" b="1" i="1" u="sng" dirty="0" smtClean="0">
                <a:effectLst>
                  <a:outerShdw blurRad="38100" dist="38100" dir="2700000" algn="tl">
                    <a:srgbClr val="000000">
                      <a:alpha val="43137"/>
                    </a:srgbClr>
                  </a:outerShdw>
                </a:effectLst>
              </a:rPr>
              <a:t>slave trade </a:t>
            </a:r>
            <a:r>
              <a:rPr lang="en-US" dirty="0" smtClean="0"/>
              <a:t>– not slavery itself, but slave auctions – would </a:t>
            </a:r>
            <a:r>
              <a:rPr lang="en-US" b="1" i="1" u="sng" dirty="0" smtClean="0">
                <a:effectLst>
                  <a:outerShdw blurRad="38100" dist="38100" dir="2700000" algn="tl">
                    <a:srgbClr val="000000">
                      <a:alpha val="43137"/>
                    </a:srgbClr>
                  </a:outerShdw>
                </a:effectLst>
              </a:rPr>
              <a:t>end in Washington, D.C</a:t>
            </a:r>
            <a:r>
              <a:rPr lang="en-US" dirty="0" smtClean="0"/>
              <a:t>.</a:t>
            </a:r>
          </a:p>
          <a:p>
            <a:r>
              <a:rPr lang="en-US" dirty="0" smtClean="0"/>
              <a:t>3.  The </a:t>
            </a:r>
            <a:r>
              <a:rPr lang="en-US" b="1" i="1" u="sng" dirty="0" smtClean="0">
                <a:effectLst>
                  <a:outerShdw blurRad="38100" dist="38100" dir="2700000" algn="tl">
                    <a:srgbClr val="000000">
                      <a:alpha val="43137"/>
                    </a:srgbClr>
                  </a:outerShdw>
                </a:effectLst>
              </a:rPr>
              <a:t>Fugitive Slave Law </a:t>
            </a:r>
            <a:r>
              <a:rPr lang="en-US" dirty="0" smtClean="0"/>
              <a:t>would be strictly enforced by government agents paid by the taxpayers. </a:t>
            </a:r>
          </a:p>
          <a:p>
            <a:r>
              <a:rPr lang="en-US" dirty="0" smtClean="0"/>
              <a:t>4.  </a:t>
            </a:r>
            <a:r>
              <a:rPr lang="en-US" b="1" i="1" u="sng" dirty="0" smtClean="0">
                <a:effectLst>
                  <a:outerShdw blurRad="38100" dist="38100" dir="2700000" algn="tl">
                    <a:srgbClr val="000000">
                      <a:alpha val="43137"/>
                    </a:srgbClr>
                  </a:outerShdw>
                </a:effectLst>
              </a:rPr>
              <a:t>Popular sovereignty </a:t>
            </a:r>
            <a:r>
              <a:rPr lang="en-US" dirty="0" smtClean="0"/>
              <a:t>would be used in order to determine the future of slavery in two new Western territories: </a:t>
            </a:r>
            <a:r>
              <a:rPr lang="en-US" b="1" i="1" u="sng" dirty="0" smtClean="0">
                <a:effectLst>
                  <a:outerShdw blurRad="38100" dist="38100" dir="2700000" algn="tl">
                    <a:srgbClr val="000000">
                      <a:alpha val="43137"/>
                    </a:srgbClr>
                  </a:outerShdw>
                </a:effectLst>
              </a:rPr>
              <a:t>New Mexico and Utah.</a:t>
            </a:r>
          </a:p>
          <a:p>
            <a:r>
              <a:rPr lang="en-US" dirty="0" smtClean="0"/>
              <a:t>5.  Texas gave up some of its territory to create the new territories.</a:t>
            </a:r>
            <a:endParaRPr lang="en-US" dirty="0"/>
          </a:p>
        </p:txBody>
      </p:sp>
    </p:spTree>
    <p:extLst>
      <p:ext uri="{BB962C8B-B14F-4D97-AF65-F5344CB8AC3E}">
        <p14:creationId xmlns:p14="http://schemas.microsoft.com/office/powerpoint/2010/main" val="21097143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  The mayflower compact is signed, 1620</a:t>
            </a:r>
            <a:endParaRPr lang="en-US" dirty="0"/>
          </a:p>
        </p:txBody>
      </p:sp>
      <p:sp>
        <p:nvSpPr>
          <p:cNvPr id="3" name="Content Placeholder 2"/>
          <p:cNvSpPr>
            <a:spLocks noGrp="1"/>
          </p:cNvSpPr>
          <p:nvPr>
            <p:ph sz="half" idx="1"/>
          </p:nvPr>
        </p:nvSpPr>
        <p:spPr>
          <a:xfrm>
            <a:off x="1024127" y="1906073"/>
            <a:ext cx="4166059" cy="4403287"/>
          </a:xfrm>
        </p:spPr>
        <p:txBody>
          <a:bodyPr/>
          <a:lstStyle/>
          <a:p>
            <a:r>
              <a:rPr lang="en-US" b="1" i="1" u="sng" dirty="0" smtClean="0">
                <a:effectLst>
                  <a:outerShdw blurRad="38100" dist="38100" dir="2700000" algn="tl">
                    <a:srgbClr val="000000">
                      <a:alpha val="43137"/>
                    </a:srgbClr>
                  </a:outerShdw>
                </a:effectLst>
              </a:rPr>
              <a:t>The Mayflower Compact </a:t>
            </a:r>
            <a:r>
              <a:rPr lang="en-US" dirty="0" smtClean="0"/>
              <a:t>was the first written constitution in American History.</a:t>
            </a:r>
          </a:p>
          <a:p>
            <a:r>
              <a:rPr lang="en-US" b="1" i="1" u="sng" dirty="0" smtClean="0">
                <a:effectLst>
                  <a:outerShdw blurRad="38100" dist="38100" dir="2700000" algn="tl">
                    <a:srgbClr val="000000">
                      <a:alpha val="43137"/>
                    </a:srgbClr>
                  </a:outerShdw>
                </a:effectLst>
              </a:rPr>
              <a:t>The Mayflower Compact </a:t>
            </a:r>
            <a:r>
              <a:rPr lang="en-US" dirty="0" smtClean="0"/>
              <a:t>was basically just an agreement between all of the Pilgrims and a handful of “strangers” along for the voyage that they would all work hard to support one another and survive the winter.</a:t>
            </a:r>
          </a:p>
          <a:p>
            <a:r>
              <a:rPr lang="en-US" dirty="0" smtClean="0"/>
              <a:t>The colony at Plymouth survived.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371603" y="1942224"/>
            <a:ext cx="6476960" cy="4381303"/>
          </a:xfrm>
        </p:spPr>
      </p:pic>
    </p:spTree>
    <p:extLst>
      <p:ext uri="{BB962C8B-B14F-4D97-AF65-F5344CB8AC3E}">
        <p14:creationId xmlns:p14="http://schemas.microsoft.com/office/powerpoint/2010/main" val="352456533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#39.  The Kansas-Nebraska Act of 1854</a:t>
            </a:r>
            <a:endParaRPr lang="en-US" dirty="0"/>
          </a:p>
        </p:txBody>
      </p:sp>
      <p:sp>
        <p:nvSpPr>
          <p:cNvPr id="3" name="Content Placeholder 2"/>
          <p:cNvSpPr>
            <a:spLocks noGrp="1"/>
          </p:cNvSpPr>
          <p:nvPr>
            <p:ph sz="half" idx="1"/>
          </p:nvPr>
        </p:nvSpPr>
        <p:spPr>
          <a:xfrm>
            <a:off x="1024126" y="1803042"/>
            <a:ext cx="5106217" cy="4506318"/>
          </a:xfrm>
        </p:spPr>
        <p:txBody>
          <a:bodyPr>
            <a:normAutofit/>
          </a:bodyPr>
          <a:lstStyle/>
          <a:p>
            <a:r>
              <a:rPr lang="en-US" dirty="0" smtClean="0"/>
              <a:t>After having established the precedent of </a:t>
            </a:r>
            <a:r>
              <a:rPr lang="en-US" b="1" i="1" u="sng" dirty="0" smtClean="0">
                <a:effectLst>
                  <a:outerShdw blurRad="38100" dist="38100" dir="2700000" algn="tl">
                    <a:srgbClr val="000000">
                      <a:alpha val="43137"/>
                    </a:srgbClr>
                  </a:outerShdw>
                </a:effectLst>
              </a:rPr>
              <a:t>popular sovereignty </a:t>
            </a:r>
            <a:r>
              <a:rPr lang="en-US" dirty="0" smtClean="0"/>
              <a:t>in the </a:t>
            </a:r>
            <a:r>
              <a:rPr lang="en-US" b="1" i="1" u="sng" dirty="0" smtClean="0">
                <a:effectLst>
                  <a:outerShdw blurRad="38100" dist="38100" dir="2700000" algn="tl">
                    <a:srgbClr val="000000">
                      <a:alpha val="43137"/>
                    </a:srgbClr>
                  </a:outerShdw>
                </a:effectLst>
              </a:rPr>
              <a:t>Compromise of 1850</a:t>
            </a:r>
            <a:r>
              <a:rPr lang="en-US" dirty="0" smtClean="0"/>
              <a:t>, Senator Stephen F. Douglas applied the principle to the Nebraska and Kansas Territories, which were created in 1854.</a:t>
            </a:r>
          </a:p>
          <a:p>
            <a:r>
              <a:rPr lang="en-US" dirty="0" smtClean="0"/>
              <a:t>One problem: </a:t>
            </a:r>
            <a:r>
              <a:rPr lang="en-US" b="1" i="1" u="sng" dirty="0" smtClean="0">
                <a:effectLst>
                  <a:outerShdw blurRad="38100" dist="38100" dir="2700000" algn="tl">
                    <a:srgbClr val="000000">
                      <a:alpha val="43137"/>
                    </a:srgbClr>
                  </a:outerShdw>
                </a:effectLst>
              </a:rPr>
              <a:t>The Missouri Compromise of 1820 forbid slavery in both places</a:t>
            </a:r>
            <a:r>
              <a:rPr lang="en-US" dirty="0" smtClean="0"/>
              <a:t>!</a:t>
            </a:r>
          </a:p>
          <a:p>
            <a:r>
              <a:rPr lang="en-US" dirty="0" smtClean="0"/>
              <a:t>The </a:t>
            </a:r>
            <a:r>
              <a:rPr lang="en-US" b="1" i="1" u="sng" dirty="0" smtClean="0">
                <a:effectLst>
                  <a:outerShdw blurRad="38100" dist="38100" dir="2700000" algn="tl">
                    <a:srgbClr val="000000">
                      <a:alpha val="43137"/>
                    </a:srgbClr>
                  </a:outerShdw>
                </a:effectLst>
              </a:rPr>
              <a:t>Kansas-Nebraska Act overturned the Missouri Compromise</a:t>
            </a:r>
            <a:r>
              <a:rPr lang="en-US" dirty="0" smtClean="0"/>
              <a:t>.  It also led to a huge controversy which would not be resolved until the violence of the Civil War settled matters permanently.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285851" y="1858283"/>
            <a:ext cx="5472559" cy="4312376"/>
          </a:xfrm>
        </p:spPr>
      </p:pic>
    </p:spTree>
    <p:extLst>
      <p:ext uri="{BB962C8B-B14F-4D97-AF65-F5344CB8AC3E}">
        <p14:creationId xmlns:p14="http://schemas.microsoft.com/office/powerpoint/2010/main" val="154235156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#40.  The Dred Scott case of 1857</a:t>
            </a:r>
            <a:endParaRPr lang="en-US" dirty="0"/>
          </a:p>
        </p:txBody>
      </p:sp>
      <p:sp>
        <p:nvSpPr>
          <p:cNvPr id="3" name="Content Placeholder 2"/>
          <p:cNvSpPr>
            <a:spLocks noGrp="1"/>
          </p:cNvSpPr>
          <p:nvPr>
            <p:ph sz="half" idx="1"/>
          </p:nvPr>
        </p:nvSpPr>
        <p:spPr>
          <a:xfrm>
            <a:off x="1024126" y="1790163"/>
            <a:ext cx="6149406" cy="4752305"/>
          </a:xfrm>
        </p:spPr>
        <p:txBody>
          <a:bodyPr>
            <a:normAutofit/>
          </a:bodyPr>
          <a:lstStyle/>
          <a:p>
            <a:r>
              <a:rPr lang="en-US" dirty="0" smtClean="0"/>
              <a:t>Dred Scott sued for his freedom because he had been moved by his master to a free state and lived there for several years.  His argument was: if I was in a state were slavery was not allowed, I could not have been a slave.  I was a free man. And once free, I cannot be reduced to slavery again.</a:t>
            </a:r>
          </a:p>
          <a:p>
            <a:r>
              <a:rPr lang="en-US" b="1" i="1" u="sng" dirty="0" smtClean="0">
                <a:effectLst>
                  <a:outerShdw blurRad="38100" dist="38100" dir="2700000" algn="tl">
                    <a:srgbClr val="000000">
                      <a:alpha val="43137"/>
                    </a:srgbClr>
                  </a:outerShdw>
                </a:effectLst>
              </a:rPr>
              <a:t>The Supreme Court, however did not agree</a:t>
            </a:r>
            <a:r>
              <a:rPr lang="en-US" dirty="0" smtClean="0"/>
              <a:t>!  Chief Justice Roger Taney ruled that African-Americans had no rights which white men were bound to respect and essentially proclaimed that </a:t>
            </a:r>
            <a:r>
              <a:rPr lang="en-US" b="1" i="1" u="sng" dirty="0" smtClean="0">
                <a:effectLst>
                  <a:outerShdw blurRad="38100" dist="38100" dir="2700000" algn="tl">
                    <a:srgbClr val="000000">
                      <a:alpha val="43137"/>
                    </a:srgbClr>
                  </a:outerShdw>
                </a:effectLst>
              </a:rPr>
              <a:t>the property rights of Southern slave owners trumped the rights of the enslaved</a:t>
            </a:r>
            <a:r>
              <a:rPr lang="en-US" dirty="0" smtClean="0"/>
              <a:t>.  Slavery was legal in the South, and if slave owners sought to bring their slave to the West, or even to the North, </a:t>
            </a:r>
            <a:r>
              <a:rPr lang="en-US" b="1" i="1" u="sng" dirty="0" smtClean="0">
                <a:effectLst>
                  <a:outerShdw blurRad="38100" dist="38100" dir="2700000" algn="tl">
                    <a:srgbClr val="000000">
                      <a:alpha val="43137"/>
                    </a:srgbClr>
                  </a:outerShdw>
                </a:effectLst>
              </a:rPr>
              <a:t>slavery was legal </a:t>
            </a:r>
            <a:r>
              <a:rPr lang="en-US" dirty="0" smtClean="0"/>
              <a:t>there, too.</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353837" y="1770038"/>
            <a:ext cx="4239448" cy="4836824"/>
          </a:xfrm>
        </p:spPr>
      </p:pic>
    </p:spTree>
    <p:extLst>
      <p:ext uri="{BB962C8B-B14F-4D97-AF65-F5344CB8AC3E}">
        <p14:creationId xmlns:p14="http://schemas.microsoft.com/office/powerpoint/2010/main" val="306644893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5611" y="585216"/>
            <a:ext cx="10650827" cy="1499616"/>
          </a:xfrm>
        </p:spPr>
        <p:txBody>
          <a:bodyPr/>
          <a:lstStyle/>
          <a:p>
            <a:r>
              <a:rPr lang="en-US" dirty="0" smtClean="0"/>
              <a:t>#41.  John Brown’s raid on Harpers Ferry, 1859</a:t>
            </a:r>
            <a:endParaRPr lang="en-US" dirty="0"/>
          </a:p>
        </p:txBody>
      </p:sp>
      <p:sp>
        <p:nvSpPr>
          <p:cNvPr id="3" name="Content Placeholder 2"/>
          <p:cNvSpPr>
            <a:spLocks noGrp="1"/>
          </p:cNvSpPr>
          <p:nvPr>
            <p:ph sz="half" idx="1"/>
          </p:nvPr>
        </p:nvSpPr>
        <p:spPr>
          <a:xfrm>
            <a:off x="1024127" y="1777285"/>
            <a:ext cx="5917586" cy="4532075"/>
          </a:xfrm>
        </p:spPr>
        <p:txBody>
          <a:bodyPr/>
          <a:lstStyle/>
          <a:p>
            <a:r>
              <a:rPr lang="en-US" dirty="0" smtClean="0"/>
              <a:t>In 1859, </a:t>
            </a:r>
            <a:r>
              <a:rPr lang="en-US" b="1" i="1" u="sng" dirty="0" smtClean="0">
                <a:effectLst>
                  <a:outerShdw blurRad="38100" dist="38100" dir="2700000" algn="tl">
                    <a:srgbClr val="000000">
                      <a:alpha val="43137"/>
                    </a:srgbClr>
                  </a:outerShdw>
                </a:effectLst>
              </a:rPr>
              <a:t>John Brown attempted to take control of the federal arsenal at Harper’s Ferry, VA</a:t>
            </a:r>
            <a:r>
              <a:rPr lang="en-US" dirty="0" smtClean="0"/>
              <a:t>.  His plan was to hand out weapons to slaves and lead them in a campaign to liberate every enslave person in America.</a:t>
            </a:r>
          </a:p>
          <a:p>
            <a:r>
              <a:rPr lang="en-US" dirty="0" smtClean="0"/>
              <a:t>It failed.  He was captured, put on trial, and </a:t>
            </a:r>
            <a:r>
              <a:rPr lang="en-US" b="1" i="1" u="sng" dirty="0" smtClean="0">
                <a:effectLst>
                  <a:outerShdw blurRad="38100" dist="38100" dir="2700000" algn="tl">
                    <a:srgbClr val="000000">
                      <a:alpha val="43137"/>
                    </a:srgbClr>
                  </a:outerShdw>
                </a:effectLst>
              </a:rPr>
              <a:t>executed by the state of Virginia for treason</a:t>
            </a:r>
            <a:r>
              <a:rPr lang="en-US" dirty="0" smtClean="0"/>
              <a:t>.</a:t>
            </a:r>
          </a:p>
          <a:p>
            <a:r>
              <a:rPr lang="en-US" dirty="0" smtClean="0"/>
              <a:t>In the </a:t>
            </a:r>
            <a:r>
              <a:rPr lang="en-US" b="1" i="1" u="sng" dirty="0" smtClean="0">
                <a:effectLst>
                  <a:outerShdw blurRad="38100" dist="38100" dir="2700000" algn="tl">
                    <a:srgbClr val="000000">
                      <a:alpha val="43137"/>
                    </a:srgbClr>
                  </a:outerShdw>
                </a:effectLst>
              </a:rPr>
              <a:t>North, he was mourned as a martyr</a:t>
            </a:r>
            <a:r>
              <a:rPr lang="en-US" dirty="0" smtClean="0"/>
              <a:t>.  </a:t>
            </a:r>
          </a:p>
          <a:p>
            <a:r>
              <a:rPr lang="en-US" dirty="0" smtClean="0"/>
              <a:t>In the </a:t>
            </a:r>
            <a:r>
              <a:rPr lang="en-US" b="1" i="1" u="sng" dirty="0" smtClean="0">
                <a:effectLst>
                  <a:outerShdw blurRad="38100" dist="38100" dir="2700000" algn="tl">
                    <a:srgbClr val="000000">
                      <a:alpha val="43137"/>
                    </a:srgbClr>
                  </a:outerShdw>
                </a:effectLst>
              </a:rPr>
              <a:t>South, his execution was celebrated</a:t>
            </a:r>
            <a:r>
              <a:rPr lang="en-US" dirty="0" smtClean="0"/>
              <a:t>.</a:t>
            </a:r>
          </a:p>
          <a:p>
            <a:r>
              <a:rPr lang="en-US" dirty="0" smtClean="0"/>
              <a:t>This was a sign that the Union was close to dissolving.  Within two years, the Civil War had started.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178656" y="1851215"/>
            <a:ext cx="3922933" cy="4496148"/>
          </a:xfrm>
        </p:spPr>
      </p:pic>
    </p:spTree>
    <p:extLst>
      <p:ext uri="{BB962C8B-B14F-4D97-AF65-F5344CB8AC3E}">
        <p14:creationId xmlns:p14="http://schemas.microsoft.com/office/powerpoint/2010/main" val="204969474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10270644" cy="1499616"/>
          </a:xfrm>
        </p:spPr>
        <p:txBody>
          <a:bodyPr/>
          <a:lstStyle/>
          <a:p>
            <a:r>
              <a:rPr lang="en-US" dirty="0" smtClean="0"/>
              <a:t>#42.  The election of Abraham Lincoln, 1860</a:t>
            </a:r>
            <a:endParaRPr lang="en-US" dirty="0"/>
          </a:p>
        </p:txBody>
      </p:sp>
      <p:sp>
        <p:nvSpPr>
          <p:cNvPr id="3" name="Content Placeholder 2"/>
          <p:cNvSpPr>
            <a:spLocks noGrp="1"/>
          </p:cNvSpPr>
          <p:nvPr>
            <p:ph sz="half" idx="1"/>
          </p:nvPr>
        </p:nvSpPr>
        <p:spPr>
          <a:xfrm>
            <a:off x="1024127" y="1751527"/>
            <a:ext cx="6123648" cy="4557833"/>
          </a:xfrm>
        </p:spPr>
        <p:txBody>
          <a:bodyPr/>
          <a:lstStyle/>
          <a:p>
            <a:r>
              <a:rPr lang="en-US" dirty="0" smtClean="0"/>
              <a:t>Abraham Lincoln was a member of the </a:t>
            </a:r>
            <a:r>
              <a:rPr lang="en-US" b="1" i="1" u="sng" dirty="0" smtClean="0">
                <a:effectLst>
                  <a:outerShdw blurRad="38100" dist="38100" dir="2700000" algn="tl">
                    <a:srgbClr val="000000">
                      <a:alpha val="43137"/>
                    </a:srgbClr>
                  </a:outerShdw>
                </a:effectLst>
              </a:rPr>
              <a:t>Republican Party</a:t>
            </a:r>
            <a:r>
              <a:rPr lang="en-US" dirty="0" smtClean="0"/>
              <a:t> who personally opposed slavery and sought to see it restricted by not allowing any slavery into the Western Territories. </a:t>
            </a:r>
          </a:p>
          <a:p>
            <a:r>
              <a:rPr lang="en-US" dirty="0" smtClean="0"/>
              <a:t>Ten Southern state did not even list him on the ballot, yet he won the Electoral College.</a:t>
            </a:r>
          </a:p>
          <a:p>
            <a:r>
              <a:rPr lang="en-US" dirty="0" smtClean="0"/>
              <a:t>After Lincoln won the election but before he was sworn into office as President, </a:t>
            </a:r>
            <a:r>
              <a:rPr lang="en-US" b="1" i="1" u="sng" dirty="0" smtClean="0">
                <a:effectLst>
                  <a:outerShdw blurRad="38100" dist="38100" dir="2700000" algn="tl">
                    <a:srgbClr val="000000">
                      <a:alpha val="43137"/>
                    </a:srgbClr>
                  </a:outerShdw>
                </a:effectLst>
              </a:rPr>
              <a:t>seven (7) states seceded from the Union: SC, GA, FL, MS, AL, LA, and TX.</a:t>
            </a:r>
          </a:p>
          <a:p>
            <a:r>
              <a:rPr lang="en-US" dirty="0" smtClean="0"/>
              <a:t>Lincoln’s election caused Southern states to form the </a:t>
            </a:r>
            <a:r>
              <a:rPr lang="en-US" b="1" i="1" u="sng" dirty="0" smtClean="0">
                <a:effectLst>
                  <a:outerShdw blurRad="38100" dist="38100" dir="2700000" algn="tl">
                    <a:srgbClr val="000000">
                      <a:alpha val="43137"/>
                    </a:srgbClr>
                  </a:outerShdw>
                </a:effectLst>
              </a:rPr>
              <a:t>Confederate States of America</a:t>
            </a:r>
            <a:r>
              <a:rPr lang="en-US" dirty="0" smtClean="0"/>
              <a:t>.</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355870" y="1759072"/>
            <a:ext cx="3629808" cy="4665563"/>
          </a:xfrm>
        </p:spPr>
      </p:pic>
    </p:spTree>
    <p:extLst>
      <p:ext uri="{BB962C8B-B14F-4D97-AF65-F5344CB8AC3E}">
        <p14:creationId xmlns:p14="http://schemas.microsoft.com/office/powerpoint/2010/main" val="32561608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#43.  The battle of fort Sumter, 1861</a:t>
            </a:r>
            <a:endParaRPr lang="en-US" dirty="0"/>
          </a:p>
        </p:txBody>
      </p:sp>
      <p:sp>
        <p:nvSpPr>
          <p:cNvPr id="3" name="Content Placeholder 2"/>
          <p:cNvSpPr>
            <a:spLocks noGrp="1"/>
          </p:cNvSpPr>
          <p:nvPr>
            <p:ph sz="half" idx="1"/>
          </p:nvPr>
        </p:nvSpPr>
        <p:spPr>
          <a:xfrm>
            <a:off x="901521" y="1803042"/>
            <a:ext cx="3799268" cy="4842457"/>
          </a:xfrm>
        </p:spPr>
        <p:txBody>
          <a:bodyPr>
            <a:normAutofit lnSpcReduction="10000"/>
          </a:bodyPr>
          <a:lstStyle/>
          <a:p>
            <a:r>
              <a:rPr lang="en-US" dirty="0" smtClean="0"/>
              <a:t>The </a:t>
            </a:r>
            <a:r>
              <a:rPr lang="en-US" b="1" i="1" u="sng" dirty="0" smtClean="0">
                <a:effectLst>
                  <a:outerShdw blurRad="38100" dist="38100" dir="2700000" algn="tl">
                    <a:srgbClr val="000000">
                      <a:alpha val="43137"/>
                    </a:srgbClr>
                  </a:outerShdw>
                </a:effectLst>
              </a:rPr>
              <a:t>opening battle of the Civil War</a:t>
            </a:r>
            <a:r>
              <a:rPr lang="en-US" dirty="0" smtClean="0"/>
              <a:t> was fought at Fort Sumter, SC, in Charleston Harbor, on April 12, 1861.</a:t>
            </a:r>
          </a:p>
          <a:p>
            <a:r>
              <a:rPr lang="en-US" dirty="0" smtClean="0"/>
              <a:t>The South fired the first shots, and they won the battle.  Major Robert Anderson surrendered the fort.</a:t>
            </a:r>
          </a:p>
          <a:p>
            <a:r>
              <a:rPr lang="en-US" dirty="0" smtClean="0"/>
              <a:t>No one died during the bombardment of Ft. Sumter.  After the fort was surrendered, </a:t>
            </a:r>
            <a:r>
              <a:rPr lang="en-US" b="1" i="1" u="sng" dirty="0" smtClean="0">
                <a:effectLst>
                  <a:outerShdw blurRad="38100" dist="38100" dir="2700000" algn="tl">
                    <a:srgbClr val="000000">
                      <a:alpha val="43137"/>
                    </a:srgbClr>
                  </a:outerShdw>
                </a:effectLst>
              </a:rPr>
              <a:t>Lincoln called up 75,000 volunteers to put down the revolt</a:t>
            </a:r>
            <a:r>
              <a:rPr lang="en-US" dirty="0" smtClean="0"/>
              <a:t>.  Four more states left the Union: VA, NC, TN, and Arkansas.</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722685" y="2034861"/>
            <a:ext cx="7270370" cy="4288665"/>
          </a:xfrm>
        </p:spPr>
      </p:pic>
    </p:spTree>
    <p:extLst>
      <p:ext uri="{BB962C8B-B14F-4D97-AF65-F5344CB8AC3E}">
        <p14:creationId xmlns:p14="http://schemas.microsoft.com/office/powerpoint/2010/main" val="75739275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#44.  The battle of Antietam &amp;</a:t>
            </a:r>
            <a:br>
              <a:rPr lang="en-US" dirty="0" smtClean="0"/>
            </a:br>
            <a:r>
              <a:rPr lang="en-US" dirty="0"/>
              <a:t>	</a:t>
            </a:r>
            <a:r>
              <a:rPr lang="en-US" dirty="0" smtClean="0"/>
              <a:t>	 the Emancipation Proclamation, 1862</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595795" y="2286303"/>
            <a:ext cx="5458548" cy="4062981"/>
          </a:xfrm>
        </p:spPr>
      </p:pic>
      <p:pic>
        <p:nvPicPr>
          <p:cNvPr id="6" name="Content Placeholder 5"/>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rot="451160">
            <a:off x="5675063" y="2163115"/>
            <a:ext cx="3301512" cy="4390309"/>
          </a:xfrm>
        </p:spPr>
      </p:pic>
      <p:sp>
        <p:nvSpPr>
          <p:cNvPr id="7" name="Rounded Rectangle 6"/>
          <p:cNvSpPr/>
          <p:nvPr/>
        </p:nvSpPr>
        <p:spPr>
          <a:xfrm>
            <a:off x="772732" y="1918952"/>
            <a:ext cx="4855335" cy="4662152"/>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dirty="0" smtClean="0"/>
              <a:t>The original goal of the Union at the start of Civil War was simply to bring the Southern States back into the Union.</a:t>
            </a:r>
          </a:p>
          <a:p>
            <a:r>
              <a:rPr lang="en-US" dirty="0" smtClean="0"/>
              <a:t>In 1862, however, after the Union had been unsuccessful in major battle after major battle, Lincoln changed the goals of the war.  </a:t>
            </a:r>
            <a:r>
              <a:rPr lang="en-US" b="1" i="1" u="sng" dirty="0" smtClean="0">
                <a:effectLst>
                  <a:outerShdw blurRad="38100" dist="38100" dir="2700000" algn="tl">
                    <a:srgbClr val="000000">
                      <a:alpha val="43137"/>
                    </a:srgbClr>
                  </a:outerShdw>
                </a:effectLst>
              </a:rPr>
              <a:t>After the victorious Battle of Antietam in Maryland, Lincoln announced that he would emancipate all of the slaves living in parts of the South still actively in rebellion against the Union on January 1, 1863</a:t>
            </a:r>
            <a:r>
              <a:rPr lang="en-US" dirty="0" smtClean="0"/>
              <a:t>.  Not only did this liberate the enslaved, </a:t>
            </a:r>
            <a:r>
              <a:rPr lang="en-US" b="1" i="1" u="sng" dirty="0" smtClean="0">
                <a:effectLst>
                  <a:outerShdw blurRad="38100" dist="38100" dir="2700000" algn="tl">
                    <a:srgbClr val="000000">
                      <a:alpha val="43137"/>
                    </a:srgbClr>
                  </a:outerShdw>
                </a:effectLst>
              </a:rPr>
              <a:t>it also hurt the Confederacy, which relied upon slave labor to manage plantations</a:t>
            </a:r>
            <a:r>
              <a:rPr lang="en-US" dirty="0" smtClean="0"/>
              <a:t> while soldiers fought away from home.  </a:t>
            </a:r>
            <a:r>
              <a:rPr lang="en-US" b="1" i="1" u="sng" dirty="0" smtClean="0">
                <a:effectLst>
                  <a:outerShdw blurRad="38100" dist="38100" dir="2700000" algn="tl">
                    <a:srgbClr val="000000">
                      <a:alpha val="43137"/>
                    </a:srgbClr>
                  </a:outerShdw>
                </a:effectLst>
              </a:rPr>
              <a:t>It also kept England and France out of the conflict going forward</a:t>
            </a:r>
            <a:r>
              <a:rPr lang="en-US" dirty="0" smtClean="0"/>
              <a:t>.</a:t>
            </a:r>
            <a:endParaRPr lang="en-US" dirty="0"/>
          </a:p>
        </p:txBody>
      </p:sp>
    </p:spTree>
    <p:extLst>
      <p:ext uri="{BB962C8B-B14F-4D97-AF65-F5344CB8AC3E}">
        <p14:creationId xmlns:p14="http://schemas.microsoft.com/office/powerpoint/2010/main" val="364781704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#45.  The turning point: Gettysburg, 1863</a:t>
            </a:r>
            <a:endParaRPr lang="en-US" dirty="0"/>
          </a:p>
        </p:txBody>
      </p:sp>
      <p:sp>
        <p:nvSpPr>
          <p:cNvPr id="3" name="Content Placeholder 2"/>
          <p:cNvSpPr>
            <a:spLocks noGrp="1"/>
          </p:cNvSpPr>
          <p:nvPr>
            <p:ph sz="half" idx="1"/>
          </p:nvPr>
        </p:nvSpPr>
        <p:spPr>
          <a:xfrm>
            <a:off x="1024127" y="1777284"/>
            <a:ext cx="4024391" cy="4919729"/>
          </a:xfrm>
        </p:spPr>
        <p:txBody>
          <a:bodyPr>
            <a:normAutofit lnSpcReduction="10000"/>
          </a:bodyPr>
          <a:lstStyle/>
          <a:p>
            <a:r>
              <a:rPr lang="en-US" dirty="0" smtClean="0"/>
              <a:t>The </a:t>
            </a:r>
            <a:r>
              <a:rPr lang="en-US" b="1" i="1" u="sng" dirty="0" smtClean="0">
                <a:effectLst>
                  <a:outerShdw blurRad="38100" dist="38100" dir="2700000" algn="tl">
                    <a:srgbClr val="000000">
                      <a:alpha val="43137"/>
                    </a:srgbClr>
                  </a:outerShdw>
                </a:effectLst>
              </a:rPr>
              <a:t>Battle of Gettysburg </a:t>
            </a:r>
            <a:r>
              <a:rPr lang="en-US" dirty="0" smtClean="0"/>
              <a:t>was the turning point in the Civil War.</a:t>
            </a:r>
          </a:p>
          <a:p>
            <a:r>
              <a:rPr lang="en-US" dirty="0" smtClean="0"/>
              <a:t>Robert E. Lee’s Army of Northern Virginia was soundly thrashed by the Union’s Army of the Potomac, commanded by George Meade.</a:t>
            </a:r>
          </a:p>
          <a:p>
            <a:r>
              <a:rPr lang="en-US" dirty="0" smtClean="0"/>
              <a:t>On the final day of the battle, </a:t>
            </a:r>
            <a:r>
              <a:rPr lang="en-US" b="1" i="1" u="sng" dirty="0" smtClean="0">
                <a:effectLst>
                  <a:outerShdw blurRad="38100" dist="38100" dir="2700000" algn="tl">
                    <a:srgbClr val="000000">
                      <a:alpha val="43137"/>
                    </a:srgbClr>
                  </a:outerShdw>
                </a:effectLst>
              </a:rPr>
              <a:t>Pickett’s Charge failed</a:t>
            </a:r>
            <a:r>
              <a:rPr lang="en-US" dirty="0" smtClean="0"/>
              <a:t>, and the Confederates lost tens of thousands of men.  Lee’s Army never recovered.</a:t>
            </a:r>
          </a:p>
          <a:p>
            <a:r>
              <a:rPr lang="en-US" dirty="0" smtClean="0"/>
              <a:t>The same week, </a:t>
            </a:r>
            <a:r>
              <a:rPr lang="en-US" b="1" i="1" u="sng" dirty="0" smtClean="0">
                <a:effectLst>
                  <a:outerShdw blurRad="38100" dist="38100" dir="2700000" algn="tl">
                    <a:srgbClr val="000000">
                      <a:alpha val="43137"/>
                    </a:srgbClr>
                  </a:outerShdw>
                </a:effectLst>
              </a:rPr>
              <a:t>Vicksburg surrendered to US Grant</a:t>
            </a:r>
            <a:r>
              <a:rPr lang="en-US" dirty="0" smtClean="0"/>
              <a:t>.  The Union now controlled the Mississippi River, too.</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216930" y="1828800"/>
            <a:ext cx="6554901" cy="4752304"/>
          </a:xfrm>
        </p:spPr>
      </p:pic>
    </p:spTree>
    <p:extLst>
      <p:ext uri="{BB962C8B-B14F-4D97-AF65-F5344CB8AC3E}">
        <p14:creationId xmlns:p14="http://schemas.microsoft.com/office/powerpoint/2010/main" val="240285652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327638"/>
            <a:ext cx="4346361" cy="1977680"/>
          </a:xfrm>
        </p:spPr>
        <p:txBody>
          <a:bodyPr>
            <a:normAutofit/>
          </a:bodyPr>
          <a:lstStyle/>
          <a:p>
            <a:r>
              <a:rPr lang="en-US" dirty="0" smtClean="0"/>
              <a:t>#46.  The </a:t>
            </a:r>
            <a:br>
              <a:rPr lang="en-US" dirty="0" smtClean="0"/>
            </a:br>
            <a:r>
              <a:rPr lang="en-US" dirty="0"/>
              <a:t>	</a:t>
            </a:r>
            <a:r>
              <a:rPr lang="en-US" dirty="0" smtClean="0"/>
              <a:t>   Gettysburg       	   Address: </a:t>
            </a:r>
            <a:endParaRPr lang="en-US" dirty="0"/>
          </a:p>
        </p:txBody>
      </p:sp>
      <p:sp>
        <p:nvSpPr>
          <p:cNvPr id="3" name="Content Placeholder 2"/>
          <p:cNvSpPr>
            <a:spLocks noGrp="1"/>
          </p:cNvSpPr>
          <p:nvPr>
            <p:ph sz="half" idx="1"/>
          </p:nvPr>
        </p:nvSpPr>
        <p:spPr>
          <a:xfrm>
            <a:off x="1024127" y="2459864"/>
            <a:ext cx="4754880" cy="3849495"/>
          </a:xfrm>
        </p:spPr>
        <p:txBody>
          <a:bodyPr>
            <a:normAutofit lnSpcReduction="10000"/>
          </a:bodyPr>
          <a:lstStyle/>
          <a:p>
            <a:r>
              <a:rPr lang="en-US" b="1" i="1" u="sng" dirty="0" smtClean="0">
                <a:effectLst>
                  <a:outerShdw blurRad="38100" dist="38100" dir="2700000" algn="tl">
                    <a:srgbClr val="000000">
                      <a:alpha val="43137"/>
                    </a:srgbClr>
                  </a:outerShdw>
                </a:effectLst>
              </a:rPr>
              <a:t>The Gettysburg Address </a:t>
            </a:r>
            <a:r>
              <a:rPr lang="en-US" dirty="0" smtClean="0"/>
              <a:t>was simply a speech given by Abraham Lincoln on November 19</a:t>
            </a:r>
            <a:r>
              <a:rPr lang="en-US" baseline="30000" dirty="0" smtClean="0"/>
              <a:t>th</a:t>
            </a:r>
            <a:r>
              <a:rPr lang="en-US" dirty="0" smtClean="0"/>
              <a:t>, 1863, to dedicate the national cemetery which was opening that day near the battlefield in Pennsylvania.</a:t>
            </a:r>
          </a:p>
          <a:p>
            <a:r>
              <a:rPr lang="en-US" dirty="0" smtClean="0"/>
              <a:t>In the speech, Lincoln described what these men had died for and what he prayed would be accomplished by the war.  In particular, he hoped that </a:t>
            </a:r>
            <a:r>
              <a:rPr lang="en-US" b="1" i="1" u="sng" dirty="0" smtClean="0">
                <a:effectLst>
                  <a:outerShdw blurRad="38100" dist="38100" dir="2700000" algn="tl">
                    <a:srgbClr val="000000">
                      <a:alpha val="43137"/>
                    </a:srgbClr>
                  </a:outerShdw>
                </a:effectLst>
              </a:rPr>
              <a:t>American democracy would survive </a:t>
            </a:r>
            <a:r>
              <a:rPr lang="en-US" dirty="0" smtClean="0"/>
              <a:t>and that a </a:t>
            </a:r>
            <a:r>
              <a:rPr lang="en-US" b="1" i="1" u="sng" dirty="0" smtClean="0">
                <a:effectLst>
                  <a:outerShdw blurRad="38100" dist="38100" dir="2700000" algn="tl">
                    <a:srgbClr val="000000">
                      <a:alpha val="43137"/>
                    </a:srgbClr>
                  </a:outerShdw>
                </a:effectLst>
              </a:rPr>
              <a:t>“new birth of freedom” </a:t>
            </a:r>
            <a:r>
              <a:rPr lang="en-US" dirty="0" smtClean="0"/>
              <a:t>– African American freedom?...  </a:t>
            </a:r>
            <a:r>
              <a:rPr lang="en-US" dirty="0"/>
              <a:t>w</a:t>
            </a:r>
            <a:r>
              <a:rPr lang="en-US" dirty="0" smtClean="0"/>
              <a:t>ould emerge.</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716797" y="255049"/>
            <a:ext cx="4861310" cy="6427164"/>
          </a:xfrm>
        </p:spPr>
      </p:pic>
    </p:spTree>
    <p:extLst>
      <p:ext uri="{BB962C8B-B14F-4D97-AF65-F5344CB8AC3E}">
        <p14:creationId xmlns:p14="http://schemas.microsoft.com/office/powerpoint/2010/main" val="184601543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#47.  Appomattox court house, 1865</a:t>
            </a:r>
            <a:endParaRPr lang="en-US" dirty="0"/>
          </a:p>
        </p:txBody>
      </p:sp>
      <p:sp>
        <p:nvSpPr>
          <p:cNvPr id="3" name="Content Placeholder 2"/>
          <p:cNvSpPr>
            <a:spLocks noGrp="1"/>
          </p:cNvSpPr>
          <p:nvPr>
            <p:ph sz="half" idx="1"/>
          </p:nvPr>
        </p:nvSpPr>
        <p:spPr>
          <a:xfrm>
            <a:off x="798490" y="1751527"/>
            <a:ext cx="4980517" cy="4945487"/>
          </a:xfrm>
        </p:spPr>
        <p:txBody>
          <a:bodyPr>
            <a:normAutofit lnSpcReduction="10000"/>
          </a:bodyPr>
          <a:lstStyle/>
          <a:p>
            <a:r>
              <a:rPr lang="en-US" b="1" i="1" u="sng" dirty="0" smtClean="0">
                <a:effectLst>
                  <a:outerShdw blurRad="38100" dist="38100" dir="2700000" algn="tl">
                    <a:srgbClr val="000000">
                      <a:alpha val="43137"/>
                    </a:srgbClr>
                  </a:outerShdw>
                </a:effectLst>
              </a:rPr>
              <a:t>Confederate General Robert E. Lee surrendered to Union General Ulysses S. Grant on April 9</a:t>
            </a:r>
            <a:r>
              <a:rPr lang="en-US" b="1" i="1" u="sng" baseline="30000" dirty="0" smtClean="0">
                <a:effectLst>
                  <a:outerShdw blurRad="38100" dist="38100" dir="2700000" algn="tl">
                    <a:srgbClr val="000000">
                      <a:alpha val="43137"/>
                    </a:srgbClr>
                  </a:outerShdw>
                </a:effectLst>
              </a:rPr>
              <a:t>th</a:t>
            </a:r>
            <a:r>
              <a:rPr lang="en-US" b="1" i="1" u="sng" dirty="0" smtClean="0">
                <a:effectLst>
                  <a:outerShdw blurRad="38100" dist="38100" dir="2700000" algn="tl">
                    <a:srgbClr val="000000">
                      <a:alpha val="43137"/>
                    </a:srgbClr>
                  </a:outerShdw>
                </a:effectLst>
              </a:rPr>
              <a:t>, 1865 at Appomattox Court House, VA</a:t>
            </a:r>
            <a:r>
              <a:rPr lang="en-US" dirty="0" smtClean="0"/>
              <a:t>.</a:t>
            </a:r>
          </a:p>
          <a:p>
            <a:r>
              <a:rPr lang="en-US" dirty="0" smtClean="0"/>
              <a:t>At the surrender, </a:t>
            </a:r>
            <a:r>
              <a:rPr lang="en-US" b="1" i="1" u="sng" dirty="0" smtClean="0">
                <a:effectLst>
                  <a:outerShdw blurRad="38100" dist="38100" dir="2700000" algn="tl">
                    <a:srgbClr val="000000">
                      <a:alpha val="43137"/>
                    </a:srgbClr>
                  </a:outerShdw>
                </a:effectLst>
              </a:rPr>
              <a:t>Grant offered Lee generous terms</a:t>
            </a:r>
            <a:r>
              <a:rPr lang="en-US" dirty="0" smtClean="0"/>
              <a:t>: rations were given to his men, they were allowed to take guns and their horses back to the South, and Lee was not taken prisoner.</a:t>
            </a:r>
          </a:p>
          <a:p>
            <a:r>
              <a:rPr lang="en-US" dirty="0" smtClean="0"/>
              <a:t>Grant realized that this was the end of the Civil War, but also the start of the Reconstruction, so he treated Lee as a fellow citizen.</a:t>
            </a:r>
          </a:p>
          <a:p>
            <a:r>
              <a:rPr lang="en-US" dirty="0" smtClean="0"/>
              <a:t>Although an occasional skirmish erupted over the next few weeks in the West, this was the end of the Civil War.</a:t>
            </a:r>
            <a:endParaRPr lang="en-US" dirty="0"/>
          </a:p>
        </p:txBody>
      </p:sp>
      <p:pic>
        <p:nvPicPr>
          <p:cNvPr id="6" name="Content Placeholder 5"/>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r="3457"/>
          <a:stretch/>
        </p:blipFill>
        <p:spPr>
          <a:xfrm>
            <a:off x="5912363" y="1760884"/>
            <a:ext cx="6023113" cy="4730068"/>
          </a:xfrm>
        </p:spPr>
      </p:pic>
    </p:spTree>
    <p:extLst>
      <p:ext uri="{BB962C8B-B14F-4D97-AF65-F5344CB8AC3E}">
        <p14:creationId xmlns:p14="http://schemas.microsoft.com/office/powerpoint/2010/main" val="231274734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#48.  Radical reconstruction, 1865 - 1877</a:t>
            </a:r>
            <a:endParaRPr lang="en-US" dirty="0"/>
          </a:p>
        </p:txBody>
      </p:sp>
      <p:sp>
        <p:nvSpPr>
          <p:cNvPr id="3" name="Content Placeholder 2"/>
          <p:cNvSpPr>
            <a:spLocks noGrp="1"/>
          </p:cNvSpPr>
          <p:nvPr>
            <p:ph sz="half" idx="1"/>
          </p:nvPr>
        </p:nvSpPr>
        <p:spPr>
          <a:xfrm>
            <a:off x="1024127" y="1790163"/>
            <a:ext cx="5891828" cy="4519197"/>
          </a:xfrm>
        </p:spPr>
        <p:txBody>
          <a:bodyPr>
            <a:normAutofit/>
          </a:bodyPr>
          <a:lstStyle/>
          <a:p>
            <a:r>
              <a:rPr lang="en-US" b="1" i="1" u="sng" dirty="0" smtClean="0"/>
              <a:t>The Reconstruction Period </a:t>
            </a:r>
            <a:r>
              <a:rPr lang="en-US" dirty="0" smtClean="0"/>
              <a:t>in American history was between 1865 and 1877.  </a:t>
            </a:r>
          </a:p>
          <a:p>
            <a:r>
              <a:rPr lang="en-US" dirty="0" smtClean="0"/>
              <a:t>During Reconstruction, the South was militarily occupied by Union soldiers.  Laws were passed by the Radical Republicans in Congress to ensure that African-Americans received aid in their transition from slavery to freedom, like the </a:t>
            </a:r>
            <a:r>
              <a:rPr lang="en-US" b="1" i="1" u="sng" dirty="0" smtClean="0">
                <a:effectLst>
                  <a:outerShdw blurRad="38100" dist="38100" dir="2700000" algn="tl">
                    <a:srgbClr val="000000">
                      <a:alpha val="43137"/>
                    </a:srgbClr>
                  </a:outerShdw>
                </a:effectLst>
              </a:rPr>
              <a:t>Freedman’s Bureau Act</a:t>
            </a:r>
            <a:r>
              <a:rPr lang="en-US" dirty="0" smtClean="0"/>
              <a:t>.  </a:t>
            </a:r>
          </a:p>
          <a:p>
            <a:r>
              <a:rPr lang="en-US" dirty="0" smtClean="0"/>
              <a:t>Amendments were passed to change the nature of the country: the </a:t>
            </a:r>
            <a:r>
              <a:rPr lang="en-US" b="1" i="1" u="sng" dirty="0" smtClean="0">
                <a:effectLst>
                  <a:outerShdw blurRad="38100" dist="38100" dir="2700000" algn="tl">
                    <a:srgbClr val="000000">
                      <a:alpha val="43137"/>
                    </a:srgbClr>
                  </a:outerShdw>
                </a:effectLst>
              </a:rPr>
              <a:t>13</a:t>
            </a:r>
            <a:r>
              <a:rPr lang="en-US" b="1" i="1" u="sng" baseline="30000" dirty="0" smtClean="0">
                <a:effectLst>
                  <a:outerShdw blurRad="38100" dist="38100" dir="2700000" algn="tl">
                    <a:srgbClr val="000000">
                      <a:alpha val="43137"/>
                    </a:srgbClr>
                  </a:outerShdw>
                </a:effectLst>
              </a:rPr>
              <a:t>th</a:t>
            </a:r>
            <a:r>
              <a:rPr lang="en-US" b="1" i="1" u="sng" dirty="0" smtClean="0">
                <a:effectLst>
                  <a:outerShdw blurRad="38100" dist="38100" dir="2700000" algn="tl">
                    <a:srgbClr val="000000">
                      <a:alpha val="43137"/>
                    </a:srgbClr>
                  </a:outerShdw>
                </a:effectLst>
              </a:rPr>
              <a:t> Amendment ended slavery</a:t>
            </a:r>
            <a:r>
              <a:rPr lang="en-US" dirty="0" smtClean="0"/>
              <a:t>, the </a:t>
            </a:r>
            <a:r>
              <a:rPr lang="en-US" b="1" i="1" u="sng" dirty="0" smtClean="0">
                <a:effectLst>
                  <a:outerShdw blurRad="38100" dist="38100" dir="2700000" algn="tl">
                    <a:srgbClr val="000000">
                      <a:alpha val="43137"/>
                    </a:srgbClr>
                  </a:outerShdw>
                </a:effectLst>
              </a:rPr>
              <a:t>14</a:t>
            </a:r>
            <a:r>
              <a:rPr lang="en-US" b="1" i="1" u="sng" baseline="30000" dirty="0" smtClean="0">
                <a:effectLst>
                  <a:outerShdw blurRad="38100" dist="38100" dir="2700000" algn="tl">
                    <a:srgbClr val="000000">
                      <a:alpha val="43137"/>
                    </a:srgbClr>
                  </a:outerShdw>
                </a:effectLst>
              </a:rPr>
              <a:t>th</a:t>
            </a:r>
            <a:r>
              <a:rPr lang="en-US" b="1" i="1" u="sng" dirty="0" smtClean="0">
                <a:effectLst>
                  <a:outerShdw blurRad="38100" dist="38100" dir="2700000" algn="tl">
                    <a:srgbClr val="000000">
                      <a:alpha val="43137"/>
                    </a:srgbClr>
                  </a:outerShdw>
                </a:effectLst>
              </a:rPr>
              <a:t> Amendment granted African-American citizenship rights</a:t>
            </a:r>
            <a:r>
              <a:rPr lang="en-US" dirty="0" smtClean="0"/>
              <a:t>, and the </a:t>
            </a:r>
            <a:r>
              <a:rPr lang="en-US" b="1" i="1" u="sng" dirty="0" smtClean="0">
                <a:effectLst>
                  <a:outerShdw blurRad="38100" dist="38100" dir="2700000" algn="tl">
                    <a:srgbClr val="000000">
                      <a:alpha val="43137"/>
                    </a:srgbClr>
                  </a:outerShdw>
                </a:effectLst>
              </a:rPr>
              <a:t>15</a:t>
            </a:r>
            <a:r>
              <a:rPr lang="en-US" b="1" i="1" u="sng" baseline="30000" dirty="0" smtClean="0">
                <a:effectLst>
                  <a:outerShdw blurRad="38100" dist="38100" dir="2700000" algn="tl">
                    <a:srgbClr val="000000">
                      <a:alpha val="43137"/>
                    </a:srgbClr>
                  </a:outerShdw>
                </a:effectLst>
              </a:rPr>
              <a:t>th</a:t>
            </a:r>
            <a:r>
              <a:rPr lang="en-US" b="1" i="1" u="sng" dirty="0" smtClean="0">
                <a:effectLst>
                  <a:outerShdw blurRad="38100" dist="38100" dir="2700000" algn="tl">
                    <a:srgbClr val="000000">
                      <a:alpha val="43137"/>
                    </a:srgbClr>
                  </a:outerShdw>
                </a:effectLst>
              </a:rPr>
              <a:t> Amendment allowed African-American men the right to vote</a:t>
            </a:r>
            <a:r>
              <a:rPr lang="en-US" dirty="0" smtClean="0"/>
              <a:t>.</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060217" y="1788104"/>
            <a:ext cx="3809552" cy="4742181"/>
          </a:xfrm>
        </p:spPr>
      </p:pic>
    </p:spTree>
    <p:extLst>
      <p:ext uri="{BB962C8B-B14F-4D97-AF65-F5344CB8AC3E}">
        <p14:creationId xmlns:p14="http://schemas.microsoft.com/office/powerpoint/2010/main" val="327175204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7" y="585216"/>
            <a:ext cx="10553979" cy="1499616"/>
          </a:xfrm>
        </p:spPr>
        <p:txBody>
          <a:bodyPr/>
          <a:lstStyle/>
          <a:p>
            <a:r>
              <a:rPr lang="en-US" dirty="0" smtClean="0"/>
              <a:t>#4.  Maryland’s Act of toleration, 1649</a:t>
            </a:r>
            <a:endParaRPr lang="en-US" dirty="0"/>
          </a:p>
        </p:txBody>
      </p:sp>
      <p:sp>
        <p:nvSpPr>
          <p:cNvPr id="3" name="Content Placeholder 2"/>
          <p:cNvSpPr>
            <a:spLocks noGrp="1"/>
          </p:cNvSpPr>
          <p:nvPr>
            <p:ph sz="half" idx="1"/>
          </p:nvPr>
        </p:nvSpPr>
        <p:spPr>
          <a:xfrm>
            <a:off x="1024127" y="1996225"/>
            <a:ext cx="4754880" cy="4313135"/>
          </a:xfrm>
        </p:spPr>
        <p:txBody>
          <a:bodyPr>
            <a:normAutofit lnSpcReduction="10000"/>
          </a:bodyPr>
          <a:lstStyle/>
          <a:p>
            <a:r>
              <a:rPr lang="en-US" dirty="0" smtClean="0"/>
              <a:t>Maryland was founded by a group of English </a:t>
            </a:r>
            <a:r>
              <a:rPr lang="en-US" b="1" i="1" dirty="0" smtClean="0">
                <a:effectLst>
                  <a:outerShdw blurRad="38100" dist="38100" dir="2700000" algn="tl">
                    <a:srgbClr val="000000">
                      <a:alpha val="43137"/>
                    </a:srgbClr>
                  </a:outerShdw>
                </a:effectLst>
              </a:rPr>
              <a:t>Catholics</a:t>
            </a:r>
            <a:r>
              <a:rPr lang="en-US" dirty="0" smtClean="0"/>
              <a:t> who were seeking religious freedom.</a:t>
            </a:r>
          </a:p>
          <a:p>
            <a:r>
              <a:rPr lang="en-US" dirty="0" smtClean="0"/>
              <a:t>By 1649, Lord Baltimore and the Catholics who settled Maryland realized that Protestants would soon outnumber them in Maryland; hence, they passed the </a:t>
            </a:r>
            <a:r>
              <a:rPr lang="en-US" b="1" i="1" u="sng" dirty="0" smtClean="0">
                <a:effectLst>
                  <a:outerShdw blurRad="38100" dist="38100" dir="2700000" algn="tl">
                    <a:srgbClr val="000000">
                      <a:alpha val="43137"/>
                    </a:srgbClr>
                  </a:outerShdw>
                </a:effectLst>
              </a:rPr>
              <a:t>Act of Toleration </a:t>
            </a:r>
            <a:r>
              <a:rPr lang="en-US" dirty="0" smtClean="0"/>
              <a:t>which would support the idea of religious toleration.</a:t>
            </a:r>
          </a:p>
          <a:p>
            <a:r>
              <a:rPr lang="en-US" dirty="0" smtClean="0"/>
              <a:t>The difference between religious freedom for yourself and religious toleration – for all people – is very important!  </a:t>
            </a:r>
            <a:r>
              <a:rPr lang="en-US" b="1" i="1" u="sng" dirty="0" smtClean="0">
                <a:effectLst>
                  <a:outerShdw blurRad="38100" dist="38100" dir="2700000" algn="tl">
                    <a:srgbClr val="000000">
                      <a:alpha val="43137"/>
                    </a:srgbClr>
                  </a:outerShdw>
                </a:effectLst>
              </a:rPr>
              <a:t>The Middle Colonies were best known for religious toleration</a:t>
            </a:r>
            <a:r>
              <a:rPr lang="en-US" dirty="0" smtClean="0"/>
              <a:t>!</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986614" y="2020212"/>
            <a:ext cx="5784676" cy="4277557"/>
          </a:xfrm>
        </p:spPr>
      </p:pic>
    </p:spTree>
    <p:extLst>
      <p:ext uri="{BB962C8B-B14F-4D97-AF65-F5344CB8AC3E}">
        <p14:creationId xmlns:p14="http://schemas.microsoft.com/office/powerpoint/2010/main" val="76100307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#49.  The standard oil company is established: </a:t>
            </a:r>
            <a:br>
              <a:rPr lang="en-US" dirty="0" smtClean="0"/>
            </a:br>
            <a:r>
              <a:rPr lang="en-US" dirty="0" smtClean="0"/>
              <a:t>	   John D. Rockefeller</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792118" y="2158582"/>
            <a:ext cx="7092682" cy="4229339"/>
          </a:xfrm>
        </p:spPr>
      </p:pic>
      <p:sp>
        <p:nvSpPr>
          <p:cNvPr id="4" name="Content Placeholder 3"/>
          <p:cNvSpPr>
            <a:spLocks noGrp="1"/>
          </p:cNvSpPr>
          <p:nvPr>
            <p:ph sz="half" idx="2"/>
          </p:nvPr>
        </p:nvSpPr>
        <p:spPr>
          <a:xfrm>
            <a:off x="8036417" y="2002664"/>
            <a:ext cx="3940935" cy="4855336"/>
          </a:xfrm>
        </p:spPr>
        <p:txBody>
          <a:bodyPr>
            <a:normAutofit/>
          </a:bodyPr>
          <a:lstStyle/>
          <a:p>
            <a:r>
              <a:rPr lang="en-US" dirty="0" smtClean="0"/>
              <a:t>The </a:t>
            </a:r>
            <a:r>
              <a:rPr lang="en-US" b="1" i="1" u="sng" dirty="0" smtClean="0">
                <a:effectLst>
                  <a:outerShdw blurRad="38100" dist="38100" dir="2700000" algn="tl">
                    <a:srgbClr val="000000">
                      <a:alpha val="43137"/>
                    </a:srgbClr>
                  </a:outerShdw>
                </a:effectLst>
              </a:rPr>
              <a:t>Standard Oil Company </a:t>
            </a:r>
            <a:r>
              <a:rPr lang="en-US" dirty="0" smtClean="0"/>
              <a:t>was established by John D. Rockefeller and would soon dominate the oil industry in the United States.</a:t>
            </a:r>
          </a:p>
          <a:p>
            <a:r>
              <a:rPr lang="en-US" b="1" i="1" u="sng" dirty="0" smtClean="0">
                <a:effectLst>
                  <a:outerShdw blurRad="38100" dist="38100" dir="2700000" algn="tl">
                    <a:srgbClr val="000000">
                      <a:alpha val="43137"/>
                    </a:srgbClr>
                  </a:outerShdw>
                </a:effectLst>
              </a:rPr>
              <a:t>Rockefeller used unfair business practices in order to run smaller competitors out of business</a:t>
            </a:r>
            <a:r>
              <a:rPr lang="en-US" dirty="0" smtClean="0"/>
              <a:t>.</a:t>
            </a:r>
          </a:p>
          <a:p>
            <a:r>
              <a:rPr lang="en-US" dirty="0" smtClean="0"/>
              <a:t>In the early 1900s, the </a:t>
            </a:r>
            <a:r>
              <a:rPr lang="en-US" b="1" i="1" u="sng" dirty="0" smtClean="0">
                <a:effectLst>
                  <a:outerShdw blurRad="38100" dist="38100" dir="2700000" algn="tl">
                    <a:srgbClr val="000000">
                      <a:alpha val="43137"/>
                    </a:srgbClr>
                  </a:outerShdw>
                </a:effectLst>
              </a:rPr>
              <a:t>Standard Oil Company was sued by trustbusting President Theodore Roosevelt and broken apart for violations of the Sherman Anti-Trust Act</a:t>
            </a:r>
            <a:r>
              <a:rPr lang="en-US" dirty="0" smtClean="0"/>
              <a:t>.</a:t>
            </a:r>
            <a:endParaRPr lang="en-US" dirty="0"/>
          </a:p>
        </p:txBody>
      </p:sp>
    </p:spTree>
    <p:extLst>
      <p:ext uri="{BB962C8B-B14F-4D97-AF65-F5344CB8AC3E}">
        <p14:creationId xmlns:p14="http://schemas.microsoft.com/office/powerpoint/2010/main" val="296299102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#50.  The invention of the light bulb: </a:t>
            </a:r>
            <a:br>
              <a:rPr lang="en-US" dirty="0" smtClean="0"/>
            </a:br>
            <a:r>
              <a:rPr lang="en-US" dirty="0" smtClean="0"/>
              <a:t>	   Thomas Edison</a:t>
            </a:r>
            <a:endParaRPr lang="en-US" dirty="0"/>
          </a:p>
        </p:txBody>
      </p:sp>
      <p:sp>
        <p:nvSpPr>
          <p:cNvPr id="3" name="Content Placeholder 2"/>
          <p:cNvSpPr>
            <a:spLocks noGrp="1"/>
          </p:cNvSpPr>
          <p:nvPr>
            <p:ph sz="half" idx="1"/>
          </p:nvPr>
        </p:nvSpPr>
        <p:spPr>
          <a:xfrm>
            <a:off x="1024126" y="2286000"/>
            <a:ext cx="6020617" cy="4023360"/>
          </a:xfrm>
        </p:spPr>
        <p:txBody>
          <a:bodyPr/>
          <a:lstStyle/>
          <a:p>
            <a:r>
              <a:rPr lang="en-US" dirty="0" smtClean="0"/>
              <a:t>Thomas Edison invented many things, including the light bulb, the motion picture machine, the phonograph, and the electric generator.</a:t>
            </a:r>
          </a:p>
          <a:p>
            <a:r>
              <a:rPr lang="en-US" dirty="0" smtClean="0"/>
              <a:t>The light bulb not only increased productivity by allowing people to work into the night, it also proved to be much safer than kerosene lamps, which sometimes burned the house down!</a:t>
            </a:r>
          </a:p>
          <a:p>
            <a:r>
              <a:rPr lang="en-US" dirty="0" smtClean="0"/>
              <a:t>Edison’s inventions revolutionized the world we live in and improved the quality of life in the United States over time.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329074" y="1393493"/>
            <a:ext cx="4055849" cy="5127880"/>
          </a:xfrm>
        </p:spPr>
      </p:pic>
    </p:spTree>
    <p:extLst>
      <p:ext uri="{BB962C8B-B14F-4D97-AF65-F5344CB8AC3E}">
        <p14:creationId xmlns:p14="http://schemas.microsoft.com/office/powerpoint/2010/main" val="159723506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#51.  The invention of the telephone: </a:t>
            </a:r>
            <a:br>
              <a:rPr lang="en-US" dirty="0" smtClean="0"/>
            </a:br>
            <a:r>
              <a:rPr lang="en-US" dirty="0" smtClean="0"/>
              <a:t>          Alexander Graham Bell</a:t>
            </a:r>
            <a:endParaRPr lang="en-US" dirty="0"/>
          </a:p>
        </p:txBody>
      </p:sp>
      <p:sp>
        <p:nvSpPr>
          <p:cNvPr id="3" name="Content Placeholder 2"/>
          <p:cNvSpPr>
            <a:spLocks noGrp="1"/>
          </p:cNvSpPr>
          <p:nvPr>
            <p:ph sz="half" idx="1"/>
          </p:nvPr>
        </p:nvSpPr>
        <p:spPr>
          <a:xfrm>
            <a:off x="1204431" y="2234485"/>
            <a:ext cx="6188042" cy="2839792"/>
          </a:xfrm>
        </p:spPr>
        <p:txBody>
          <a:bodyPr/>
          <a:lstStyle/>
          <a:p>
            <a:r>
              <a:rPr lang="en-US" dirty="0" smtClean="0"/>
              <a:t>The telephone was viewed as a miraculous device when the phone calls were made.</a:t>
            </a:r>
          </a:p>
          <a:p>
            <a:r>
              <a:rPr lang="en-US" b="1" i="1" u="sng" dirty="0" smtClean="0">
                <a:effectLst>
                  <a:outerShdw blurRad="38100" dist="38100" dir="2700000" algn="tl">
                    <a:srgbClr val="000000">
                      <a:alpha val="43137"/>
                    </a:srgbClr>
                  </a:outerShdw>
                </a:effectLst>
              </a:rPr>
              <a:t>Alexander Graham Bell started the American Telegraph and Telephone Company: AT&amp;T.</a:t>
            </a:r>
          </a:p>
          <a:p>
            <a:r>
              <a:rPr lang="en-US" dirty="0" smtClean="0"/>
              <a:t>Although today’s cell phone communication uses satellites and a whole realm of new technologies, it was Bell who got the ball rolling so to speak.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708802" y="1371109"/>
            <a:ext cx="4036730" cy="5364426"/>
          </a:xfr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3182" y="4918926"/>
            <a:ext cx="2370415" cy="1823396"/>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50196" y="4908258"/>
            <a:ext cx="2341628" cy="1809822"/>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73665" y="4918926"/>
            <a:ext cx="1834063" cy="1834063"/>
          </a:xfrm>
          <a:prstGeom prst="rect">
            <a:avLst/>
          </a:prstGeom>
        </p:spPr>
      </p:pic>
    </p:spTree>
    <p:extLst>
      <p:ext uri="{BB962C8B-B14F-4D97-AF65-F5344CB8AC3E}">
        <p14:creationId xmlns:p14="http://schemas.microsoft.com/office/powerpoint/2010/main" val="92949637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#52.  The homestead plant strike of 1892</a:t>
            </a:r>
            <a:endParaRPr lang="en-US" dirty="0"/>
          </a:p>
        </p:txBody>
      </p:sp>
      <p:sp>
        <p:nvSpPr>
          <p:cNvPr id="3" name="Content Placeholder 2"/>
          <p:cNvSpPr>
            <a:spLocks noGrp="1"/>
          </p:cNvSpPr>
          <p:nvPr>
            <p:ph sz="half" idx="1"/>
          </p:nvPr>
        </p:nvSpPr>
        <p:spPr>
          <a:xfrm>
            <a:off x="1024126" y="1790163"/>
            <a:ext cx="7063806" cy="4829578"/>
          </a:xfrm>
        </p:spPr>
        <p:txBody>
          <a:bodyPr>
            <a:normAutofit lnSpcReduction="10000"/>
          </a:bodyPr>
          <a:lstStyle/>
          <a:p>
            <a:r>
              <a:rPr lang="en-US" dirty="0" smtClean="0"/>
              <a:t>The rise of labor unions like the </a:t>
            </a:r>
            <a:r>
              <a:rPr lang="en-US" b="1" i="1" u="sng" dirty="0" smtClean="0">
                <a:effectLst>
                  <a:outerShdw blurRad="38100" dist="38100" dir="2700000" algn="tl">
                    <a:srgbClr val="000000">
                      <a:alpha val="43137"/>
                    </a:srgbClr>
                  </a:outerShdw>
                </a:effectLst>
              </a:rPr>
              <a:t>Knights of Labor, the Industrial Workers of the World, and the American Federation of Labor</a:t>
            </a:r>
            <a:r>
              <a:rPr lang="en-US" dirty="0" smtClean="0"/>
              <a:t> changed the work place.</a:t>
            </a:r>
          </a:p>
          <a:p>
            <a:r>
              <a:rPr lang="en-US" b="1" i="1" u="sng" dirty="0" smtClean="0">
                <a:effectLst>
                  <a:outerShdw blurRad="38100" dist="38100" dir="2700000" algn="tl">
                    <a:srgbClr val="000000">
                      <a:alpha val="43137"/>
                    </a:srgbClr>
                  </a:outerShdw>
                </a:effectLst>
              </a:rPr>
              <a:t>Workers demanded higher wages, the 8-hour day, safer working conditions, an end to child labor, collective bargaining rights, health care</a:t>
            </a:r>
            <a:r>
              <a:rPr lang="en-US" dirty="0" smtClean="0"/>
              <a:t>, etc.</a:t>
            </a:r>
          </a:p>
          <a:p>
            <a:r>
              <a:rPr lang="en-US" dirty="0" smtClean="0"/>
              <a:t>Owners of companies, like Andrew Carnegie, didn’t want to give in to these demands, because it meant they would lose money.  </a:t>
            </a:r>
          </a:p>
          <a:p>
            <a:r>
              <a:rPr lang="en-US" dirty="0" smtClean="0"/>
              <a:t>The </a:t>
            </a:r>
            <a:r>
              <a:rPr lang="en-US" b="1" i="1" u="sng" dirty="0" smtClean="0">
                <a:effectLst>
                  <a:outerShdw blurRad="38100" dist="38100" dir="2700000" algn="tl">
                    <a:srgbClr val="000000">
                      <a:alpha val="43137"/>
                    </a:srgbClr>
                  </a:outerShdw>
                </a:effectLst>
              </a:rPr>
              <a:t>Homestead Plant Strike</a:t>
            </a:r>
            <a:r>
              <a:rPr lang="en-US" dirty="0" smtClean="0"/>
              <a:t> took place in 1892, after Carnegie slashed his workers wages.  Carnegie’s workers went on strike to protest.  He locked them out, brought in </a:t>
            </a:r>
            <a:r>
              <a:rPr lang="en-US" b="1" i="1" u="sng" dirty="0" smtClean="0">
                <a:effectLst>
                  <a:outerShdw blurRad="38100" dist="38100" dir="2700000" algn="tl">
                    <a:srgbClr val="000000">
                      <a:alpha val="43137"/>
                    </a:srgbClr>
                  </a:outerShdw>
                </a:effectLst>
              </a:rPr>
              <a:t>strikebreakers</a:t>
            </a:r>
            <a:r>
              <a:rPr lang="en-US" dirty="0" smtClean="0"/>
              <a:t>, and eventually used violent force (Pinkerton Agents and the Pennsylvania State Militia) to get his way.  But he lost money and his reputation in the process.</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8192143" y="1697886"/>
            <a:ext cx="3695056" cy="4559324"/>
          </a:xfrm>
        </p:spPr>
      </p:pic>
    </p:spTree>
    <p:extLst>
      <p:ext uri="{BB962C8B-B14F-4D97-AF65-F5344CB8AC3E}">
        <p14:creationId xmlns:p14="http://schemas.microsoft.com/office/powerpoint/2010/main" val="425118319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#53. The Pullman strike of 1894</a:t>
            </a:r>
            <a:endParaRPr lang="en-US" dirty="0"/>
          </a:p>
        </p:txBody>
      </p:sp>
      <p:sp>
        <p:nvSpPr>
          <p:cNvPr id="3" name="Content Placeholder 2"/>
          <p:cNvSpPr>
            <a:spLocks noGrp="1"/>
          </p:cNvSpPr>
          <p:nvPr>
            <p:ph sz="half" idx="1"/>
          </p:nvPr>
        </p:nvSpPr>
        <p:spPr/>
        <p:txBody>
          <a:bodyPr>
            <a:normAutofit fontScale="92500"/>
          </a:bodyPr>
          <a:lstStyle/>
          <a:p>
            <a:r>
              <a:rPr lang="en-US" dirty="0" smtClean="0"/>
              <a:t>In 1894, </a:t>
            </a:r>
            <a:r>
              <a:rPr lang="en-US" b="1" i="1" u="sng" dirty="0" smtClean="0">
                <a:effectLst>
                  <a:outerShdw blurRad="38100" dist="38100" dir="2700000" algn="tl">
                    <a:srgbClr val="000000">
                      <a:alpha val="43137"/>
                    </a:srgbClr>
                  </a:outerShdw>
                </a:effectLst>
              </a:rPr>
              <a:t>George Pullman slashed the wages of his employees at the Pullman Palace Car Company</a:t>
            </a:r>
            <a:r>
              <a:rPr lang="en-US" dirty="0" smtClean="0"/>
              <a:t>.  They went on strike, but there were only about 500 employees.  </a:t>
            </a:r>
          </a:p>
          <a:p>
            <a:r>
              <a:rPr lang="en-US" dirty="0" smtClean="0"/>
              <a:t>Then, </a:t>
            </a:r>
            <a:r>
              <a:rPr lang="en-US" b="1" i="1" u="sng" dirty="0" smtClean="0">
                <a:effectLst>
                  <a:outerShdw blurRad="38100" dist="38100" dir="2700000" algn="tl">
                    <a:srgbClr val="000000">
                      <a:alpha val="43137"/>
                    </a:srgbClr>
                  </a:outerShdw>
                </a:effectLst>
              </a:rPr>
              <a:t>Eugene V. Debs </a:t>
            </a:r>
            <a:r>
              <a:rPr lang="en-US" dirty="0" smtClean="0"/>
              <a:t>entered the picture.  He ordered all of his members in the American Railway Union not to load or unload any train with a Pullman Car attached.  </a:t>
            </a:r>
          </a:p>
          <a:p>
            <a:r>
              <a:rPr lang="en-US" dirty="0" smtClean="0"/>
              <a:t>In the summer of 1894, commerce came to a standstill.  Eventually the President sent in the Army to get the trains moving again.  Both sides lost money, and a lesson was learned.  Cooperate, or lose money!</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899485" y="2560908"/>
            <a:ext cx="5847537" cy="3479284"/>
          </a:xfrm>
        </p:spPr>
      </p:pic>
    </p:spTree>
    <p:extLst>
      <p:ext uri="{BB962C8B-B14F-4D97-AF65-F5344CB8AC3E}">
        <p14:creationId xmlns:p14="http://schemas.microsoft.com/office/powerpoint/2010/main" val="35537673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#54.  The Spanish-American war of 1898</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759439" y="1911484"/>
            <a:ext cx="5774865" cy="4218860"/>
          </a:xfrm>
        </p:spPr>
      </p:pic>
      <p:sp>
        <p:nvSpPr>
          <p:cNvPr id="4" name="Content Placeholder 3"/>
          <p:cNvSpPr>
            <a:spLocks noGrp="1"/>
          </p:cNvSpPr>
          <p:nvPr>
            <p:ph sz="half" idx="2"/>
          </p:nvPr>
        </p:nvSpPr>
        <p:spPr>
          <a:xfrm>
            <a:off x="6581104" y="1893193"/>
            <a:ext cx="5422006" cy="4765183"/>
          </a:xfrm>
        </p:spPr>
        <p:txBody>
          <a:bodyPr>
            <a:normAutofit lnSpcReduction="10000"/>
          </a:bodyPr>
          <a:lstStyle/>
          <a:p>
            <a:r>
              <a:rPr lang="en-US" dirty="0" smtClean="0"/>
              <a:t>The </a:t>
            </a:r>
            <a:r>
              <a:rPr lang="en-US" b="1" i="1" u="sng" dirty="0" smtClean="0">
                <a:effectLst>
                  <a:outerShdw blurRad="38100" dist="38100" dir="2700000" algn="tl">
                    <a:srgbClr val="000000">
                      <a:alpha val="43137"/>
                    </a:srgbClr>
                  </a:outerShdw>
                </a:effectLst>
              </a:rPr>
              <a:t>USS Maine </a:t>
            </a:r>
            <a:r>
              <a:rPr lang="en-US" dirty="0" smtClean="0"/>
              <a:t>exploded in Havana Harbor on February 15</a:t>
            </a:r>
            <a:r>
              <a:rPr lang="en-US" baseline="30000" dirty="0" smtClean="0"/>
              <a:t>th</a:t>
            </a:r>
            <a:r>
              <a:rPr lang="en-US" dirty="0" smtClean="0"/>
              <a:t>, 1898.</a:t>
            </a:r>
          </a:p>
          <a:p>
            <a:r>
              <a:rPr lang="en-US" b="1" i="1" u="sng" dirty="0" smtClean="0">
                <a:effectLst>
                  <a:outerShdw blurRad="38100" dist="38100" dir="2700000" algn="tl">
                    <a:srgbClr val="000000">
                      <a:alpha val="43137"/>
                    </a:srgbClr>
                  </a:outerShdw>
                </a:effectLst>
              </a:rPr>
              <a:t>Yellow journalists </a:t>
            </a:r>
            <a:r>
              <a:rPr lang="en-US" dirty="0" smtClean="0"/>
              <a:t>in the United States, like </a:t>
            </a:r>
            <a:r>
              <a:rPr lang="en-US" b="1" i="1" u="sng" dirty="0" smtClean="0">
                <a:effectLst>
                  <a:outerShdw blurRad="38100" dist="38100" dir="2700000" algn="tl">
                    <a:srgbClr val="000000">
                      <a:alpha val="43137"/>
                    </a:srgbClr>
                  </a:outerShdw>
                </a:effectLst>
              </a:rPr>
              <a:t>William Randolph Hearst </a:t>
            </a:r>
            <a:r>
              <a:rPr lang="en-US" dirty="0" smtClean="0"/>
              <a:t>and </a:t>
            </a:r>
            <a:r>
              <a:rPr lang="en-US" b="1" i="1" u="sng" dirty="0" smtClean="0">
                <a:effectLst>
                  <a:outerShdw blurRad="38100" dist="38100" dir="2700000" algn="tl">
                    <a:srgbClr val="000000">
                      <a:alpha val="43137"/>
                    </a:srgbClr>
                  </a:outerShdw>
                </a:effectLst>
              </a:rPr>
              <a:t>Joseph Pulitzer</a:t>
            </a:r>
            <a:r>
              <a:rPr lang="en-US" dirty="0" smtClean="0"/>
              <a:t>, jumped to the conclusion that the Spanish had sunk the ship.  Their articles exaggerated and embellished the truth to sensationalize stories.</a:t>
            </a:r>
          </a:p>
          <a:p>
            <a:r>
              <a:rPr lang="en-US" dirty="0" smtClean="0"/>
              <a:t>War soon followed.  The United States won the </a:t>
            </a:r>
            <a:r>
              <a:rPr lang="en-US" b="1" i="1" u="sng" dirty="0" smtClean="0">
                <a:effectLst>
                  <a:outerShdw blurRad="38100" dist="38100" dir="2700000" algn="tl">
                    <a:srgbClr val="000000">
                      <a:alpha val="43137"/>
                    </a:srgbClr>
                  </a:outerShdw>
                </a:effectLst>
              </a:rPr>
              <a:t>“Splendid Little War” </a:t>
            </a:r>
            <a:r>
              <a:rPr lang="en-US" dirty="0" smtClean="0"/>
              <a:t>decisively.  </a:t>
            </a:r>
          </a:p>
          <a:p>
            <a:r>
              <a:rPr lang="en-US" dirty="0" smtClean="0"/>
              <a:t>After the war, the United States forced Spain to sign the </a:t>
            </a:r>
            <a:r>
              <a:rPr lang="en-US" b="1" i="1" u="sng" dirty="0" smtClean="0">
                <a:effectLst>
                  <a:outerShdw blurRad="38100" dist="38100" dir="2700000" algn="tl">
                    <a:srgbClr val="000000">
                      <a:alpha val="43137"/>
                    </a:srgbClr>
                  </a:outerShdw>
                </a:effectLst>
              </a:rPr>
              <a:t>Treaty of Paris of 1898</a:t>
            </a:r>
            <a:r>
              <a:rPr lang="en-US" dirty="0" smtClean="0"/>
              <a:t>, in which they ceded </a:t>
            </a:r>
            <a:r>
              <a:rPr lang="en-US" b="1" i="1" u="sng" dirty="0" smtClean="0">
                <a:effectLst>
                  <a:outerShdw blurRad="38100" dist="38100" dir="2700000" algn="tl">
                    <a:srgbClr val="000000">
                      <a:alpha val="43137"/>
                    </a:srgbClr>
                  </a:outerShdw>
                </a:effectLst>
              </a:rPr>
              <a:t>Guam, Puerto Rico, and the Philippines (for $20 Million) to the USA.  Cuba also became an American protectorate: independent, but managed attentively by the US.</a:t>
            </a:r>
          </a:p>
          <a:p>
            <a:endParaRPr lang="en-US" dirty="0"/>
          </a:p>
        </p:txBody>
      </p:sp>
    </p:spTree>
    <p:extLst>
      <p:ext uri="{BB962C8B-B14F-4D97-AF65-F5344CB8AC3E}">
        <p14:creationId xmlns:p14="http://schemas.microsoft.com/office/powerpoint/2010/main" val="149418820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10798678" cy="1499616"/>
          </a:xfrm>
        </p:spPr>
        <p:txBody>
          <a:bodyPr/>
          <a:lstStyle/>
          <a:p>
            <a:r>
              <a:rPr lang="en-US" dirty="0" smtClean="0"/>
              <a:t>#55.  The panama canal zone is acquired, 1903</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215030" y="2004028"/>
            <a:ext cx="5819611" cy="4332377"/>
          </a:xfrm>
        </p:spPr>
      </p:pic>
      <p:sp>
        <p:nvSpPr>
          <p:cNvPr id="4" name="Content Placeholder 3"/>
          <p:cNvSpPr>
            <a:spLocks noGrp="1"/>
          </p:cNvSpPr>
          <p:nvPr>
            <p:ph sz="half" idx="2"/>
          </p:nvPr>
        </p:nvSpPr>
        <p:spPr>
          <a:xfrm>
            <a:off x="7160654" y="2021982"/>
            <a:ext cx="4597757" cy="4494727"/>
          </a:xfrm>
        </p:spPr>
        <p:txBody>
          <a:bodyPr>
            <a:normAutofit lnSpcReduction="10000"/>
          </a:bodyPr>
          <a:lstStyle/>
          <a:p>
            <a:r>
              <a:rPr lang="en-US" b="1" i="1" u="sng" dirty="0" smtClean="0">
                <a:effectLst>
                  <a:outerShdw blurRad="38100" dist="38100" dir="2700000" algn="tl">
                    <a:srgbClr val="000000">
                      <a:alpha val="43137"/>
                    </a:srgbClr>
                  </a:outerShdw>
                </a:effectLst>
              </a:rPr>
              <a:t>Roosevelt’s “Big Stick” Diplomacy </a:t>
            </a:r>
            <a:r>
              <a:rPr lang="en-US" dirty="0" smtClean="0"/>
              <a:t>in action: the acquisition of the Panama Canal Zone.</a:t>
            </a:r>
          </a:p>
          <a:p>
            <a:r>
              <a:rPr lang="en-US" b="1" i="1" u="sng" dirty="0" smtClean="0">
                <a:effectLst>
                  <a:outerShdw blurRad="38100" dist="38100" dir="2700000" algn="tl">
                    <a:srgbClr val="000000">
                      <a:alpha val="43137"/>
                    </a:srgbClr>
                  </a:outerShdw>
                </a:effectLst>
              </a:rPr>
              <a:t>“Speak softly, and carry a big stick.” </a:t>
            </a:r>
          </a:p>
          <a:p>
            <a:r>
              <a:rPr lang="en-US" dirty="0" smtClean="0"/>
              <a:t>First TR asked Colombia for permission to build the canal through the isthmus of Panama.</a:t>
            </a:r>
          </a:p>
          <a:p>
            <a:r>
              <a:rPr lang="en-US" dirty="0" smtClean="0"/>
              <a:t>When Colombia refused, Americans encouraged a group of Panamanians to seek independence, recognized their new nation, defended it with the USS Nashville, and then, asked them to sign a treaty allowing the US to build the Panama Canal.  They did.  We built it.</a:t>
            </a:r>
            <a:endParaRPr lang="en-US" dirty="0"/>
          </a:p>
        </p:txBody>
      </p:sp>
      <p:sp>
        <p:nvSpPr>
          <p:cNvPr id="3" name="Rounded Rectangle 2"/>
          <p:cNvSpPr/>
          <p:nvPr/>
        </p:nvSpPr>
        <p:spPr>
          <a:xfrm>
            <a:off x="914400" y="5834130"/>
            <a:ext cx="6310648" cy="746974"/>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1400" b="1" dirty="0" smtClean="0"/>
              <a:t>American engineers and a team of mostly Caribbean workers of African descent built the Panama Canal, which opened in 1914.  TR took personal credit for it!</a:t>
            </a:r>
            <a:endParaRPr lang="en-US" sz="1400" b="1" dirty="0"/>
          </a:p>
        </p:txBody>
      </p:sp>
    </p:spTree>
    <p:extLst>
      <p:ext uri="{BB962C8B-B14F-4D97-AF65-F5344CB8AC3E}">
        <p14:creationId xmlns:p14="http://schemas.microsoft.com/office/powerpoint/2010/main" val="113342305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1673" y="463639"/>
            <a:ext cx="10251583" cy="1621193"/>
          </a:xfrm>
        </p:spPr>
        <p:txBody>
          <a:bodyPr>
            <a:normAutofit/>
          </a:bodyPr>
          <a:lstStyle/>
          <a:p>
            <a:r>
              <a:rPr lang="en-US" dirty="0" smtClean="0"/>
              <a:t>#56.  The standard oil company is sued by Theodore Roosevelt: Sherman anti-trust act</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106633" y="1961027"/>
            <a:ext cx="3916128" cy="4660192"/>
          </a:xfrm>
        </p:spPr>
      </p:pic>
      <p:sp>
        <p:nvSpPr>
          <p:cNvPr id="4" name="Content Placeholder 3"/>
          <p:cNvSpPr>
            <a:spLocks noGrp="1"/>
          </p:cNvSpPr>
          <p:nvPr>
            <p:ph sz="half" idx="2"/>
          </p:nvPr>
        </p:nvSpPr>
        <p:spPr>
          <a:xfrm>
            <a:off x="5280338" y="1944710"/>
            <a:ext cx="6748530" cy="4739425"/>
          </a:xfrm>
        </p:spPr>
        <p:txBody>
          <a:bodyPr>
            <a:normAutofit/>
          </a:bodyPr>
          <a:lstStyle/>
          <a:p>
            <a:r>
              <a:rPr lang="en-US" b="1" i="1" u="sng" dirty="0" smtClean="0">
                <a:effectLst>
                  <a:outerShdw blurRad="38100" dist="38100" dir="2700000" algn="tl">
                    <a:srgbClr val="000000">
                      <a:alpha val="43137"/>
                    </a:srgbClr>
                  </a:outerShdw>
                </a:effectLst>
              </a:rPr>
              <a:t>Theodore Roosevelt and his successor, William Howard Taft, were America’s Trustbusting Presidents</a:t>
            </a:r>
            <a:r>
              <a:rPr lang="en-US" dirty="0" smtClean="0"/>
              <a:t>.  </a:t>
            </a:r>
          </a:p>
          <a:p>
            <a:r>
              <a:rPr lang="en-US" dirty="0" smtClean="0"/>
              <a:t>Using the </a:t>
            </a:r>
            <a:r>
              <a:rPr lang="en-US" b="1" i="1" u="sng" dirty="0" smtClean="0">
                <a:effectLst>
                  <a:outerShdw blurRad="38100" dist="38100" dir="2700000" algn="tl">
                    <a:srgbClr val="000000">
                      <a:alpha val="43137"/>
                    </a:srgbClr>
                  </a:outerShdw>
                </a:effectLst>
              </a:rPr>
              <a:t>Sherman Anti-Trust Act</a:t>
            </a:r>
            <a:r>
              <a:rPr lang="en-US" dirty="0" smtClean="0"/>
              <a:t>, Theodore Roosevelt successfully sued: </a:t>
            </a:r>
          </a:p>
          <a:p>
            <a:r>
              <a:rPr lang="en-US" b="1" i="1" u="sng" dirty="0" smtClean="0">
                <a:effectLst>
                  <a:outerShdw blurRad="38100" dist="38100" dir="2700000" algn="tl">
                    <a:srgbClr val="000000">
                      <a:alpha val="43137"/>
                    </a:srgbClr>
                  </a:outerShdw>
                </a:effectLst>
              </a:rPr>
              <a:t>The Northern Securities Trust (a Railroad company)</a:t>
            </a:r>
          </a:p>
          <a:p>
            <a:r>
              <a:rPr lang="en-US" b="1" i="1" u="sng" dirty="0" smtClean="0">
                <a:effectLst>
                  <a:outerShdw blurRad="38100" dist="38100" dir="2700000" algn="tl">
                    <a:srgbClr val="000000">
                      <a:alpha val="43137"/>
                    </a:srgbClr>
                  </a:outerShdw>
                </a:effectLst>
              </a:rPr>
              <a:t>The </a:t>
            </a:r>
            <a:r>
              <a:rPr lang="en-US" b="1" i="1" u="sng" dirty="0" err="1" smtClean="0">
                <a:effectLst>
                  <a:outerShdw blurRad="38100" dist="38100" dir="2700000" algn="tl">
                    <a:srgbClr val="000000">
                      <a:alpha val="43137"/>
                    </a:srgbClr>
                  </a:outerShdw>
                </a:effectLst>
              </a:rPr>
              <a:t>Armour</a:t>
            </a:r>
            <a:r>
              <a:rPr lang="en-US" b="1" i="1" u="sng" dirty="0" smtClean="0">
                <a:effectLst>
                  <a:outerShdw blurRad="38100" dist="38100" dir="2700000" algn="tl">
                    <a:srgbClr val="000000">
                      <a:alpha val="43137"/>
                    </a:srgbClr>
                  </a:outerShdw>
                </a:effectLst>
              </a:rPr>
              <a:t> Meat Trust (Meatpacking)</a:t>
            </a:r>
          </a:p>
          <a:p>
            <a:r>
              <a:rPr lang="en-US" b="1" i="1" u="sng" dirty="0" smtClean="0">
                <a:effectLst>
                  <a:outerShdw blurRad="38100" dist="38100" dir="2700000" algn="tl">
                    <a:srgbClr val="000000">
                      <a:alpha val="43137"/>
                    </a:srgbClr>
                  </a:outerShdw>
                </a:effectLst>
              </a:rPr>
              <a:t>The American Tobacco Trust</a:t>
            </a:r>
          </a:p>
          <a:p>
            <a:r>
              <a:rPr lang="en-US" b="1" i="1" u="sng" dirty="0" smtClean="0">
                <a:effectLst>
                  <a:outerShdw blurRad="38100" dist="38100" dir="2700000" algn="tl">
                    <a:srgbClr val="000000">
                      <a:alpha val="43137"/>
                    </a:srgbClr>
                  </a:outerShdw>
                </a:effectLst>
              </a:rPr>
              <a:t>The Standard Oil Company</a:t>
            </a:r>
          </a:p>
          <a:p>
            <a:r>
              <a:rPr lang="en-US" b="1" i="1" u="sng" dirty="0" smtClean="0">
                <a:effectLst>
                  <a:outerShdw blurRad="38100" dist="38100" dir="2700000" algn="tl">
                    <a:srgbClr val="000000">
                      <a:alpha val="43137"/>
                    </a:srgbClr>
                  </a:outerShdw>
                </a:effectLst>
              </a:rPr>
              <a:t>William Howard Taft </a:t>
            </a:r>
            <a:r>
              <a:rPr lang="en-US" dirty="0" smtClean="0"/>
              <a:t>continued the tradition of trustbusting, suing more companies for violating the </a:t>
            </a:r>
            <a:r>
              <a:rPr lang="en-US" b="1" i="1" u="sng" dirty="0" smtClean="0">
                <a:effectLst>
                  <a:outerShdw blurRad="38100" dist="38100" dir="2700000" algn="tl">
                    <a:srgbClr val="000000">
                      <a:alpha val="43137"/>
                    </a:srgbClr>
                  </a:outerShdw>
                </a:effectLst>
              </a:rPr>
              <a:t>Sherman Anti-Trust Act</a:t>
            </a:r>
            <a:r>
              <a:rPr lang="en-US" dirty="0" smtClean="0"/>
              <a:t> in four years than Theodore Roosevelt had in eight. </a:t>
            </a:r>
            <a:endParaRPr lang="en-US" dirty="0"/>
          </a:p>
        </p:txBody>
      </p:sp>
    </p:spTree>
    <p:extLst>
      <p:ext uri="{BB962C8B-B14F-4D97-AF65-F5344CB8AC3E}">
        <p14:creationId xmlns:p14="http://schemas.microsoft.com/office/powerpoint/2010/main" val="208953356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#57.  The meat inspection act of 1905 &amp; </a:t>
            </a:r>
            <a:br>
              <a:rPr lang="en-US" dirty="0" smtClean="0"/>
            </a:br>
            <a:r>
              <a:rPr lang="en-US" dirty="0" smtClean="0"/>
              <a:t>	   the pure food and drug act of 1906</a:t>
            </a:r>
            <a:endParaRPr lang="en-US" dirty="0"/>
          </a:p>
        </p:txBody>
      </p:sp>
      <p:sp>
        <p:nvSpPr>
          <p:cNvPr id="3" name="Content Placeholder 2"/>
          <p:cNvSpPr>
            <a:spLocks noGrp="1"/>
          </p:cNvSpPr>
          <p:nvPr>
            <p:ph sz="half" idx="1"/>
          </p:nvPr>
        </p:nvSpPr>
        <p:spPr>
          <a:xfrm>
            <a:off x="772733" y="1957589"/>
            <a:ext cx="4069724" cy="4726546"/>
          </a:xfrm>
        </p:spPr>
        <p:txBody>
          <a:bodyPr>
            <a:normAutofit lnSpcReduction="10000"/>
          </a:bodyPr>
          <a:lstStyle/>
          <a:p>
            <a:r>
              <a:rPr lang="en-US" b="1" i="1" u="sng" dirty="0" smtClean="0">
                <a:effectLst>
                  <a:outerShdw blurRad="38100" dist="38100" dir="2700000" algn="tl">
                    <a:srgbClr val="000000">
                      <a:alpha val="43137"/>
                    </a:srgbClr>
                  </a:outerShdw>
                </a:effectLst>
              </a:rPr>
              <a:t>After he read Upton Sinclair’s socialist work novel The Jungle, Theodore Roosevelt insisted that the meatpacking plants in the Midwest must be cleaned up</a:t>
            </a:r>
            <a:r>
              <a:rPr lang="en-US" dirty="0" smtClean="0"/>
              <a:t>.</a:t>
            </a:r>
          </a:p>
          <a:p>
            <a:r>
              <a:rPr lang="en-US" dirty="0" smtClean="0"/>
              <a:t>Two laws were passed: </a:t>
            </a:r>
          </a:p>
          <a:p>
            <a:r>
              <a:rPr lang="en-US" b="1" i="1" u="sng" dirty="0" smtClean="0">
                <a:effectLst>
                  <a:outerShdw blurRad="38100" dist="38100" dir="2700000" algn="tl">
                    <a:srgbClr val="000000">
                      <a:alpha val="43137"/>
                    </a:srgbClr>
                  </a:outerShdw>
                </a:effectLst>
              </a:rPr>
              <a:t>The Meat Inspection Act</a:t>
            </a:r>
          </a:p>
          <a:p>
            <a:r>
              <a:rPr lang="en-US" b="1" i="1" u="sng" dirty="0" smtClean="0">
                <a:effectLst>
                  <a:outerShdw blurRad="38100" dist="38100" dir="2700000" algn="tl">
                    <a:srgbClr val="000000">
                      <a:alpha val="43137"/>
                    </a:srgbClr>
                  </a:outerShdw>
                </a:effectLst>
              </a:rPr>
              <a:t>The Pure Food and Drug Act</a:t>
            </a:r>
          </a:p>
          <a:p>
            <a:r>
              <a:rPr lang="en-US" dirty="0" smtClean="0"/>
              <a:t>Both laws are still influential today, as the Department of Agriculture still inspects meatpacking plants and slaughterhouses and the FDA still inspects our nation’s food and drugs.</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846791" y="1983935"/>
            <a:ext cx="4079045" cy="4560064"/>
          </a:xfr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011628">
            <a:off x="4999329" y="2048099"/>
            <a:ext cx="2727995" cy="4102248"/>
          </a:xfrm>
          <a:prstGeom prst="rect">
            <a:avLst/>
          </a:prstGeom>
        </p:spPr>
      </p:pic>
    </p:spTree>
    <p:extLst>
      <p:ext uri="{BB962C8B-B14F-4D97-AF65-F5344CB8AC3E}">
        <p14:creationId xmlns:p14="http://schemas.microsoft.com/office/powerpoint/2010/main" val="306947700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#58. The sinking of the </a:t>
            </a:r>
            <a:r>
              <a:rPr lang="en-US" dirty="0" err="1" smtClean="0"/>
              <a:t>hms</a:t>
            </a:r>
            <a:r>
              <a:rPr lang="en-US" dirty="0" smtClean="0"/>
              <a:t> </a:t>
            </a:r>
            <a:r>
              <a:rPr lang="en-US" i="1" dirty="0" smtClean="0"/>
              <a:t>Lusitania, </a:t>
            </a:r>
            <a:r>
              <a:rPr lang="en-US" dirty="0" smtClean="0"/>
              <a:t>1915</a:t>
            </a:r>
            <a:endParaRPr lang="en-US" dirty="0"/>
          </a:p>
        </p:txBody>
      </p:sp>
      <p:sp>
        <p:nvSpPr>
          <p:cNvPr id="3" name="Content Placeholder 2"/>
          <p:cNvSpPr>
            <a:spLocks noGrp="1"/>
          </p:cNvSpPr>
          <p:nvPr>
            <p:ph sz="half" idx="1"/>
          </p:nvPr>
        </p:nvSpPr>
        <p:spPr>
          <a:xfrm>
            <a:off x="785611" y="1918951"/>
            <a:ext cx="4993396" cy="4739425"/>
          </a:xfrm>
        </p:spPr>
        <p:txBody>
          <a:bodyPr>
            <a:normAutofit lnSpcReduction="10000"/>
          </a:bodyPr>
          <a:lstStyle/>
          <a:p>
            <a:r>
              <a:rPr lang="en-US" dirty="0" smtClean="0"/>
              <a:t>At the start of World War I – or, the Great War as it was called then – the United States was pledge to neutrality.</a:t>
            </a:r>
          </a:p>
          <a:p>
            <a:r>
              <a:rPr lang="en-US" dirty="0" smtClean="0"/>
              <a:t>Woodrow Wilson encouraged Americans to remain neutral in mind as well as in action.</a:t>
            </a:r>
          </a:p>
          <a:p>
            <a:r>
              <a:rPr lang="en-US" dirty="0" smtClean="0"/>
              <a:t>On May 7</a:t>
            </a:r>
            <a:r>
              <a:rPr lang="en-US" baseline="30000" dirty="0" smtClean="0"/>
              <a:t>th</a:t>
            </a:r>
            <a:r>
              <a:rPr lang="en-US" dirty="0" smtClean="0"/>
              <a:t>, 1915, that was put to the test when a German U-Boat torpedoed and sank the Lusitania, a passenger liner.</a:t>
            </a:r>
          </a:p>
          <a:p>
            <a:r>
              <a:rPr lang="en-US" dirty="0" smtClean="0"/>
              <a:t>Unbeknownst to Americans, the ship was full of weapons and ammunition intended for the British.  Many called for war against Germany in retaliation.  It would still be another two years, though, before the United States entered the war.</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rot="431106">
            <a:off x="5912365" y="2183122"/>
            <a:ext cx="5847450" cy="3869948"/>
          </a:xfrm>
        </p:spPr>
      </p:pic>
    </p:spTree>
    <p:extLst>
      <p:ext uri="{BB962C8B-B14F-4D97-AF65-F5344CB8AC3E}">
        <p14:creationId xmlns:p14="http://schemas.microsoft.com/office/powerpoint/2010/main" val="23654994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  The Great Awakening of the 1740s</a:t>
            </a:r>
            <a:endParaRPr lang="en-US" dirty="0"/>
          </a:p>
        </p:txBody>
      </p:sp>
      <p:sp>
        <p:nvSpPr>
          <p:cNvPr id="3" name="Content Placeholder 2"/>
          <p:cNvSpPr>
            <a:spLocks noGrp="1"/>
          </p:cNvSpPr>
          <p:nvPr>
            <p:ph sz="half" idx="1"/>
          </p:nvPr>
        </p:nvSpPr>
        <p:spPr>
          <a:xfrm>
            <a:off x="1024126" y="1648496"/>
            <a:ext cx="6175163" cy="4660864"/>
          </a:xfrm>
        </p:spPr>
        <p:txBody>
          <a:bodyPr>
            <a:normAutofit lnSpcReduction="10000"/>
          </a:bodyPr>
          <a:lstStyle/>
          <a:p>
            <a:endParaRPr lang="en-US" dirty="0" smtClean="0"/>
          </a:p>
          <a:p>
            <a:r>
              <a:rPr lang="en-US" b="1" i="1" u="sng" dirty="0" smtClean="0">
                <a:effectLst>
                  <a:outerShdw blurRad="38100" dist="38100" dir="2700000" algn="tl">
                    <a:srgbClr val="000000">
                      <a:alpha val="43137"/>
                    </a:srgbClr>
                  </a:outerShdw>
                </a:effectLst>
              </a:rPr>
              <a:t>The Great Awakening </a:t>
            </a:r>
            <a:r>
              <a:rPr lang="en-US" dirty="0" smtClean="0"/>
              <a:t>did two very important things.</a:t>
            </a:r>
          </a:p>
          <a:p>
            <a:r>
              <a:rPr lang="en-US" dirty="0" smtClean="0"/>
              <a:t>First, it </a:t>
            </a:r>
            <a:r>
              <a:rPr lang="en-US" b="1" i="1" u="sng" dirty="0" smtClean="0">
                <a:effectLst>
                  <a:outerShdw blurRad="38100" dist="38100" dir="2700000" algn="tl">
                    <a:srgbClr val="000000">
                      <a:alpha val="43137"/>
                    </a:srgbClr>
                  </a:outerShdw>
                </a:effectLst>
              </a:rPr>
              <a:t>increased interest in religion </a:t>
            </a:r>
            <a:r>
              <a:rPr lang="en-US" dirty="0" smtClean="0"/>
              <a:t>and participation in religious life.  Ministers of the Great Awakening encouraged individuals to have a direct relationship with God and to find salvation through Jesus Christ.</a:t>
            </a:r>
          </a:p>
          <a:p>
            <a:r>
              <a:rPr lang="en-US" dirty="0" smtClean="0"/>
              <a:t>Secondly, because the Great Awakening ministers suggested that you could find your own path to salvation, they </a:t>
            </a:r>
            <a:r>
              <a:rPr lang="en-US" b="1" i="1" u="sng" dirty="0" smtClean="0">
                <a:effectLst>
                  <a:outerShdw blurRad="38100" dist="38100" dir="2700000" algn="tl">
                    <a:srgbClr val="000000">
                      <a:alpha val="43137"/>
                    </a:srgbClr>
                  </a:outerShdw>
                </a:effectLst>
              </a:rPr>
              <a:t>encouraged dissent against local ministers (government officials)</a:t>
            </a:r>
            <a:r>
              <a:rPr lang="en-US" dirty="0" smtClean="0"/>
              <a:t>!</a:t>
            </a:r>
          </a:p>
          <a:p>
            <a:r>
              <a:rPr lang="en-US" dirty="0" smtClean="0"/>
              <a:t>If you could register complaints in your minister, you could also </a:t>
            </a:r>
            <a:r>
              <a:rPr lang="en-US" b="1" i="1" u="sng" dirty="0" smtClean="0">
                <a:effectLst>
                  <a:outerShdw blurRad="38100" dist="38100" dir="2700000" algn="tl">
                    <a:srgbClr val="000000">
                      <a:alpha val="43137"/>
                    </a:srgbClr>
                  </a:outerShdw>
                </a:effectLst>
              </a:rPr>
              <a:t>get used to registering complaints against local government officials – or the governor – or the Parliament – or the King</a:t>
            </a:r>
            <a:r>
              <a:rPr lang="en-US" dirty="0" smtClean="0"/>
              <a:t>!</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352321" y="1623838"/>
            <a:ext cx="3916693" cy="4729904"/>
          </a:xfrm>
        </p:spPr>
      </p:pic>
    </p:spTree>
    <p:extLst>
      <p:ext uri="{BB962C8B-B14F-4D97-AF65-F5344CB8AC3E}">
        <p14:creationId xmlns:p14="http://schemas.microsoft.com/office/powerpoint/2010/main" val="419654369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#59.  The selective service act</a:t>
            </a:r>
            <a:endParaRPr lang="en-US" dirty="0"/>
          </a:p>
        </p:txBody>
      </p:sp>
      <p:sp>
        <p:nvSpPr>
          <p:cNvPr id="3" name="Content Placeholder 2"/>
          <p:cNvSpPr>
            <a:spLocks noGrp="1"/>
          </p:cNvSpPr>
          <p:nvPr>
            <p:ph sz="half" idx="1"/>
          </p:nvPr>
        </p:nvSpPr>
        <p:spPr>
          <a:xfrm>
            <a:off x="1024127" y="1841679"/>
            <a:ext cx="4754880" cy="4778062"/>
          </a:xfrm>
        </p:spPr>
        <p:txBody>
          <a:bodyPr/>
          <a:lstStyle/>
          <a:p>
            <a:r>
              <a:rPr lang="en-US" dirty="0" smtClean="0"/>
              <a:t>During both World War I and World War II, the US Government prepared for war by drafting young men into the military.</a:t>
            </a:r>
          </a:p>
          <a:p>
            <a:r>
              <a:rPr lang="en-US" dirty="0" smtClean="0"/>
              <a:t>The Selective Service Act required that all young men over the age of 18 register for the draft.</a:t>
            </a:r>
          </a:p>
          <a:p>
            <a:r>
              <a:rPr lang="en-US" dirty="0" smtClean="0"/>
              <a:t>When World War I started, the US Army consisted of just 125,000 soldiers.  Millions of men joined the service to fight “Over There.” </a:t>
            </a:r>
          </a:p>
          <a:p>
            <a:r>
              <a:rPr lang="en-US" dirty="0" smtClean="0"/>
              <a:t>In World War II, over 15 Million men and women joined the armed forces.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989637" y="1889993"/>
            <a:ext cx="6055663" cy="4613838"/>
          </a:xfrm>
        </p:spPr>
      </p:pic>
    </p:spTree>
    <p:extLst>
      <p:ext uri="{BB962C8B-B14F-4D97-AF65-F5344CB8AC3E}">
        <p14:creationId xmlns:p14="http://schemas.microsoft.com/office/powerpoint/2010/main" val="428540203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#60.  The </a:t>
            </a:r>
            <a:r>
              <a:rPr lang="en-US" dirty="0" err="1" smtClean="0"/>
              <a:t>zimmermann</a:t>
            </a:r>
            <a:r>
              <a:rPr lang="en-US" dirty="0" smtClean="0"/>
              <a:t> telegram of 1917</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773929" y="1974978"/>
            <a:ext cx="4212886" cy="4528852"/>
          </a:xfrm>
        </p:spPr>
      </p:pic>
      <p:sp>
        <p:nvSpPr>
          <p:cNvPr id="4" name="Content Placeholder 3"/>
          <p:cNvSpPr>
            <a:spLocks noGrp="1"/>
          </p:cNvSpPr>
          <p:nvPr>
            <p:ph sz="half" idx="2"/>
          </p:nvPr>
        </p:nvSpPr>
        <p:spPr>
          <a:xfrm>
            <a:off x="5061397" y="1996225"/>
            <a:ext cx="6825803" cy="4649274"/>
          </a:xfrm>
        </p:spPr>
        <p:txBody>
          <a:bodyPr>
            <a:normAutofit/>
          </a:bodyPr>
          <a:lstStyle/>
          <a:p>
            <a:r>
              <a:rPr lang="en-US" b="1" i="1" u="sng" dirty="0" smtClean="0">
                <a:effectLst>
                  <a:outerShdw blurRad="38100" dist="38100" dir="2700000" algn="tl">
                    <a:srgbClr val="000000">
                      <a:alpha val="43137"/>
                    </a:srgbClr>
                  </a:outerShdw>
                </a:effectLst>
              </a:rPr>
              <a:t>The Zimmermann Telegram </a:t>
            </a:r>
            <a:r>
              <a:rPr lang="en-US" dirty="0" smtClean="0"/>
              <a:t>was intercepted in 1917.</a:t>
            </a:r>
          </a:p>
          <a:p>
            <a:r>
              <a:rPr lang="en-US" dirty="0" smtClean="0"/>
              <a:t>It was a message from Germany to Mexico, and the gist of it was this: </a:t>
            </a:r>
          </a:p>
          <a:p>
            <a:r>
              <a:rPr lang="en-US" b="1" i="1" u="sng" dirty="0" smtClean="0">
                <a:effectLst>
                  <a:outerShdw blurRad="38100" dist="38100" dir="2700000" algn="tl">
                    <a:srgbClr val="000000">
                      <a:alpha val="43137"/>
                    </a:srgbClr>
                  </a:outerShdw>
                </a:effectLst>
              </a:rPr>
              <a:t>If Mexico would attack the United States – to keep the US occupied and out of Europe during World War I, then Germany would help Mexico reclaim the land they had lost in the Mexican-American War, almost seventy years ago.</a:t>
            </a:r>
          </a:p>
          <a:p>
            <a:r>
              <a:rPr lang="en-US" dirty="0" smtClean="0"/>
              <a:t>Americans got the message before the Mexican government – because it was sent by telegram!</a:t>
            </a:r>
          </a:p>
          <a:p>
            <a:r>
              <a:rPr lang="en-US" dirty="0" smtClean="0"/>
              <a:t>No one in Mexico would have gone for the plan anyhow.   This was the straw that broke the camel’s back so to speak.  </a:t>
            </a:r>
            <a:r>
              <a:rPr lang="en-US" b="1" i="1" dirty="0" smtClean="0">
                <a:effectLst>
                  <a:outerShdw blurRad="38100" dist="38100" dir="2700000" algn="tl">
                    <a:srgbClr val="000000">
                      <a:alpha val="43137"/>
                    </a:srgbClr>
                  </a:outerShdw>
                </a:effectLst>
              </a:rPr>
              <a:t>The US declared war on Germany in April of 1917.</a:t>
            </a:r>
          </a:p>
          <a:p>
            <a:endParaRPr lang="en-US" dirty="0"/>
          </a:p>
        </p:txBody>
      </p:sp>
    </p:spTree>
    <p:extLst>
      <p:ext uri="{BB962C8B-B14F-4D97-AF65-F5344CB8AC3E}">
        <p14:creationId xmlns:p14="http://schemas.microsoft.com/office/powerpoint/2010/main" val="230551523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018297"/>
          </a:xfrm>
        </p:spPr>
        <p:txBody>
          <a:bodyPr/>
          <a:lstStyle/>
          <a:p>
            <a:r>
              <a:rPr lang="en-US" dirty="0" smtClean="0"/>
              <a:t>#61.  Woodrow Wilson’s 14 Point plan</a:t>
            </a:r>
            <a:endParaRPr lang="en-US" dirty="0"/>
          </a:p>
        </p:txBody>
      </p:sp>
      <p:sp>
        <p:nvSpPr>
          <p:cNvPr id="3" name="Content Placeholder 2"/>
          <p:cNvSpPr>
            <a:spLocks noGrp="1"/>
          </p:cNvSpPr>
          <p:nvPr>
            <p:ph sz="half" idx="1"/>
          </p:nvPr>
        </p:nvSpPr>
        <p:spPr>
          <a:xfrm>
            <a:off x="703485" y="1687132"/>
            <a:ext cx="8175472" cy="5170868"/>
          </a:xfrm>
        </p:spPr>
        <p:txBody>
          <a:bodyPr>
            <a:normAutofit/>
          </a:bodyPr>
          <a:lstStyle/>
          <a:p>
            <a:r>
              <a:rPr lang="en-US" dirty="0" smtClean="0"/>
              <a:t>At the end of World War I, </a:t>
            </a:r>
            <a:r>
              <a:rPr lang="en-US" b="1" i="1" u="sng" dirty="0" smtClean="0">
                <a:effectLst>
                  <a:outerShdw blurRad="38100" dist="38100" dir="2700000" algn="tl">
                    <a:srgbClr val="000000">
                      <a:alpha val="43137"/>
                    </a:srgbClr>
                  </a:outerShdw>
                </a:effectLst>
              </a:rPr>
              <a:t>President Woodrow Wilson </a:t>
            </a:r>
            <a:r>
              <a:rPr lang="en-US" dirty="0" smtClean="0"/>
              <a:t>unveiled his </a:t>
            </a:r>
            <a:r>
              <a:rPr lang="en-US" b="1" i="1" u="sng" dirty="0" smtClean="0">
                <a:effectLst>
                  <a:outerShdw blurRad="38100" dist="38100" dir="2700000" algn="tl">
                    <a:srgbClr val="000000">
                      <a:alpha val="43137"/>
                    </a:srgbClr>
                  </a:outerShdw>
                </a:effectLst>
              </a:rPr>
              <a:t>14 Point Plan</a:t>
            </a:r>
            <a:r>
              <a:rPr lang="en-US" dirty="0" smtClean="0"/>
              <a:t> for peace in Europe.  </a:t>
            </a:r>
            <a:r>
              <a:rPr lang="en-US" b="1" i="1" u="sng" dirty="0" smtClean="0">
                <a:effectLst>
                  <a:outerShdw blurRad="38100" dist="38100" dir="2700000" algn="tl">
                    <a:srgbClr val="000000">
                      <a:alpha val="43137"/>
                    </a:srgbClr>
                  </a:outerShdw>
                </a:effectLst>
              </a:rPr>
              <a:t>The 14 Point Plan</a:t>
            </a:r>
            <a:r>
              <a:rPr lang="en-US" dirty="0" smtClean="0"/>
              <a:t> included some big ideas: </a:t>
            </a:r>
          </a:p>
          <a:p>
            <a:pPr>
              <a:buFont typeface="Wingdings" panose="05000000000000000000" pitchFamily="2" charset="2"/>
              <a:buChar char="q"/>
            </a:pPr>
            <a:r>
              <a:rPr lang="en-US" dirty="0"/>
              <a:t> </a:t>
            </a:r>
            <a:r>
              <a:rPr lang="en-US" dirty="0" smtClean="0"/>
              <a:t> </a:t>
            </a:r>
            <a:r>
              <a:rPr lang="en-US" b="1" i="1" u="sng" dirty="0" smtClean="0">
                <a:effectLst>
                  <a:outerShdw blurRad="38100" dist="38100" dir="2700000" algn="tl">
                    <a:srgbClr val="000000">
                      <a:alpha val="43137"/>
                    </a:srgbClr>
                  </a:outerShdw>
                </a:effectLst>
              </a:rPr>
              <a:t>Freedom of the Seas</a:t>
            </a:r>
          </a:p>
          <a:p>
            <a:pPr>
              <a:buFont typeface="Wingdings" panose="05000000000000000000" pitchFamily="2" charset="2"/>
              <a:buChar char="q"/>
            </a:pPr>
            <a:r>
              <a:rPr lang="en-US" dirty="0"/>
              <a:t> </a:t>
            </a:r>
            <a:r>
              <a:rPr lang="en-US" dirty="0" smtClean="0"/>
              <a:t> </a:t>
            </a:r>
            <a:r>
              <a:rPr lang="en-US" b="1" i="1" u="sng" dirty="0" smtClean="0">
                <a:effectLst>
                  <a:outerShdw blurRad="38100" dist="38100" dir="2700000" algn="tl">
                    <a:srgbClr val="000000">
                      <a:alpha val="43137"/>
                    </a:srgbClr>
                  </a:outerShdw>
                </a:effectLst>
              </a:rPr>
              <a:t>Free Trade</a:t>
            </a:r>
          </a:p>
          <a:p>
            <a:pPr>
              <a:buFont typeface="Wingdings" panose="05000000000000000000" pitchFamily="2" charset="2"/>
              <a:buChar char="q"/>
            </a:pPr>
            <a:r>
              <a:rPr lang="en-US" dirty="0"/>
              <a:t> </a:t>
            </a:r>
            <a:r>
              <a:rPr lang="en-US" dirty="0" smtClean="0"/>
              <a:t> </a:t>
            </a:r>
            <a:r>
              <a:rPr lang="en-US" b="1" i="1" u="sng" dirty="0" smtClean="0">
                <a:effectLst>
                  <a:outerShdw blurRad="38100" dist="38100" dir="2700000" algn="tl">
                    <a:srgbClr val="000000">
                      <a:alpha val="43137"/>
                    </a:srgbClr>
                  </a:outerShdw>
                </a:effectLst>
              </a:rPr>
              <a:t>Self-Determination of Nations </a:t>
            </a:r>
            <a:r>
              <a:rPr lang="en-US" dirty="0" smtClean="0"/>
              <a:t>– which led to a new European map.                                                                              </a:t>
            </a:r>
          </a:p>
          <a:p>
            <a:pPr>
              <a:buFont typeface="Wingdings" panose="05000000000000000000" pitchFamily="2" charset="2"/>
              <a:buChar char="q"/>
            </a:pPr>
            <a:r>
              <a:rPr lang="en-US" dirty="0"/>
              <a:t> </a:t>
            </a:r>
            <a:r>
              <a:rPr lang="en-US" dirty="0" smtClean="0"/>
              <a:t> </a:t>
            </a:r>
            <a:r>
              <a:rPr lang="en-US" b="1" i="1" u="sng" dirty="0" smtClean="0">
                <a:effectLst>
                  <a:outerShdw blurRad="38100" dist="38100" dir="2700000" algn="tl">
                    <a:srgbClr val="000000">
                      <a:alpha val="43137"/>
                    </a:srgbClr>
                  </a:outerShdw>
                </a:effectLst>
              </a:rPr>
              <a:t>Reduced Militarism </a:t>
            </a:r>
            <a:r>
              <a:rPr lang="en-US" dirty="0" smtClean="0"/>
              <a:t>and </a:t>
            </a:r>
            <a:r>
              <a:rPr lang="en-US" b="1" i="1" u="sng" dirty="0" smtClean="0">
                <a:effectLst>
                  <a:outerShdw blurRad="38100" dist="38100" dir="2700000" algn="tl">
                    <a:srgbClr val="000000">
                      <a:alpha val="43137"/>
                    </a:srgbClr>
                  </a:outerShdw>
                </a:effectLst>
              </a:rPr>
              <a:t>No Secret Treaties of Alliance</a:t>
            </a:r>
          </a:p>
          <a:p>
            <a:pPr>
              <a:buFont typeface="Wingdings" panose="05000000000000000000" pitchFamily="2" charset="2"/>
              <a:buChar char="q"/>
            </a:pPr>
            <a:r>
              <a:rPr lang="en-US" dirty="0"/>
              <a:t> </a:t>
            </a:r>
            <a:r>
              <a:rPr lang="en-US" dirty="0" smtClean="0"/>
              <a:t> </a:t>
            </a:r>
            <a:r>
              <a:rPr lang="en-US" b="1" i="1" u="sng" dirty="0" smtClean="0">
                <a:effectLst>
                  <a:outerShdw blurRad="38100" dist="38100" dir="2700000" algn="tl">
                    <a:srgbClr val="000000">
                      <a:alpha val="43137"/>
                    </a:srgbClr>
                  </a:outerShdw>
                </a:effectLst>
              </a:rPr>
              <a:t>The League of Nations </a:t>
            </a:r>
            <a:r>
              <a:rPr lang="en-US" dirty="0" smtClean="0"/>
              <a:t>– an international peacekeeping government.</a:t>
            </a:r>
          </a:p>
          <a:p>
            <a:pPr marL="0" indent="0">
              <a:buNone/>
            </a:pPr>
            <a:r>
              <a:rPr lang="en-US" dirty="0" smtClean="0"/>
              <a:t>Although </a:t>
            </a:r>
            <a:r>
              <a:rPr lang="en-US" b="1" i="1" u="sng" dirty="0" smtClean="0">
                <a:effectLst>
                  <a:outerShdw blurRad="38100" dist="38100" dir="2700000" algn="tl">
                    <a:srgbClr val="000000">
                      <a:alpha val="43137"/>
                    </a:srgbClr>
                  </a:outerShdw>
                </a:effectLst>
              </a:rPr>
              <a:t>most of Wilson’s 14 Point Plan was included in the Treaty of Versailles</a:t>
            </a:r>
            <a:r>
              <a:rPr lang="en-US" dirty="0" smtClean="0"/>
              <a:t> in 1919, it met </a:t>
            </a:r>
            <a:r>
              <a:rPr lang="en-US" b="1" i="1" u="sng" dirty="0" smtClean="0">
                <a:effectLst>
                  <a:outerShdw blurRad="38100" dist="38100" dir="2700000" algn="tl">
                    <a:srgbClr val="000000">
                      <a:alpha val="43137"/>
                    </a:srgbClr>
                  </a:outerShdw>
                </a:effectLst>
              </a:rPr>
              <a:t>opposition in the United States Senate</a:t>
            </a:r>
            <a:r>
              <a:rPr lang="en-US" dirty="0" smtClean="0"/>
              <a:t>.</a:t>
            </a:r>
          </a:p>
          <a:p>
            <a:pPr marL="0" indent="0">
              <a:buNone/>
            </a:pPr>
            <a:r>
              <a:rPr lang="en-US" b="1" i="1" u="sng" dirty="0" smtClean="0">
                <a:effectLst>
                  <a:outerShdw blurRad="38100" dist="38100" dir="2700000" algn="tl">
                    <a:srgbClr val="000000">
                      <a:alpha val="43137"/>
                    </a:srgbClr>
                  </a:outerShdw>
                </a:effectLst>
              </a:rPr>
              <a:t>The United States of America never ratified the Treaty of Versailles and never joined the League of Nations</a:t>
            </a:r>
            <a:r>
              <a:rPr lang="en-US" dirty="0" smtClean="0"/>
              <a:t>.</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8932515" y="1647305"/>
            <a:ext cx="3122110" cy="4629947"/>
          </a:xfrm>
        </p:spPr>
      </p:pic>
    </p:spTree>
    <p:extLst>
      <p:ext uri="{BB962C8B-B14F-4D97-AF65-F5344CB8AC3E}">
        <p14:creationId xmlns:p14="http://schemas.microsoft.com/office/powerpoint/2010/main" val="184502504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#62.  The senate rejects the treaty of     </a:t>
            </a:r>
            <a:br>
              <a:rPr lang="en-US" dirty="0" smtClean="0"/>
            </a:br>
            <a:r>
              <a:rPr lang="en-US" dirty="0"/>
              <a:t> </a:t>
            </a:r>
            <a:r>
              <a:rPr lang="en-US" dirty="0" smtClean="0"/>
              <a:t>          Versailles, 1919 </a:t>
            </a:r>
            <a:endParaRPr lang="en-US" dirty="0"/>
          </a:p>
        </p:txBody>
      </p:sp>
      <p:sp>
        <p:nvSpPr>
          <p:cNvPr id="3" name="Content Placeholder 2"/>
          <p:cNvSpPr>
            <a:spLocks noGrp="1"/>
          </p:cNvSpPr>
          <p:nvPr>
            <p:ph sz="half" idx="1"/>
          </p:nvPr>
        </p:nvSpPr>
        <p:spPr>
          <a:xfrm>
            <a:off x="1024126" y="2150772"/>
            <a:ext cx="5582735" cy="4158588"/>
          </a:xfrm>
        </p:spPr>
        <p:txBody>
          <a:bodyPr>
            <a:normAutofit lnSpcReduction="10000"/>
          </a:bodyPr>
          <a:lstStyle/>
          <a:p>
            <a:r>
              <a:rPr lang="en-US" b="1" i="1" u="sng" dirty="0" smtClean="0">
                <a:effectLst>
                  <a:outerShdw blurRad="38100" dist="38100" dir="2700000" algn="tl">
                    <a:srgbClr val="000000">
                      <a:alpha val="43137"/>
                    </a:srgbClr>
                  </a:outerShdw>
                </a:effectLst>
              </a:rPr>
              <a:t>Henry Cabot Lodge led the opposition to the Treaty of Versailles and the League of Nations.</a:t>
            </a:r>
            <a:r>
              <a:rPr lang="en-US" dirty="0" smtClean="0"/>
              <a:t>  He believed that the treaty would </a:t>
            </a:r>
            <a:r>
              <a:rPr lang="en-US" b="1" i="1" u="sng" dirty="0" smtClean="0">
                <a:effectLst>
                  <a:outerShdw blurRad="38100" dist="38100" dir="2700000" algn="tl">
                    <a:srgbClr val="000000">
                      <a:alpha val="43137"/>
                    </a:srgbClr>
                  </a:outerShdw>
                </a:effectLst>
              </a:rPr>
              <a:t>rob the United States of its sovereignty</a:t>
            </a:r>
            <a:r>
              <a:rPr lang="en-US" dirty="0" smtClean="0"/>
              <a:t> and therefore endanger the republic.</a:t>
            </a:r>
          </a:p>
          <a:p>
            <a:r>
              <a:rPr lang="en-US" b="1" i="1" u="sng" dirty="0" smtClean="0">
                <a:effectLst>
                  <a:outerShdw blurRad="38100" dist="38100" dir="2700000" algn="tl">
                    <a:srgbClr val="000000">
                      <a:alpha val="43137"/>
                    </a:srgbClr>
                  </a:outerShdw>
                </a:effectLst>
              </a:rPr>
              <a:t>Woodrow Wilson </a:t>
            </a:r>
            <a:r>
              <a:rPr lang="en-US" dirty="0" smtClean="0"/>
              <a:t>launched a huge speaking tour to drum up support for the treaty in 1919; but sadly, he </a:t>
            </a:r>
            <a:r>
              <a:rPr lang="en-US" b="1" i="1" u="sng" dirty="0" smtClean="0">
                <a:effectLst>
                  <a:outerShdw blurRad="38100" dist="38100" dir="2700000" algn="tl">
                    <a:srgbClr val="000000">
                      <a:alpha val="43137"/>
                    </a:srgbClr>
                  </a:outerShdw>
                </a:effectLst>
              </a:rPr>
              <a:t>suffered a massive stroke</a:t>
            </a:r>
            <a:r>
              <a:rPr lang="en-US" dirty="0" smtClean="0"/>
              <a:t>.  Wilson was an invalid for the remainder of his Presidency, and many believe that his wife, Edith Wilson was running the country to some degree.</a:t>
            </a:r>
          </a:p>
          <a:p>
            <a:r>
              <a:rPr lang="en-US" b="1" i="1" u="sng" dirty="0" smtClean="0">
                <a:effectLst>
                  <a:outerShdw blurRad="38100" dist="38100" dir="2700000" algn="tl">
                    <a:srgbClr val="000000">
                      <a:alpha val="43137"/>
                    </a:srgbClr>
                  </a:outerShdw>
                </a:effectLst>
              </a:rPr>
              <a:t>The Treaty was never ratified and the USA never joined the League of Nations</a:t>
            </a:r>
            <a:r>
              <a:rPr lang="en-US" dirty="0" smtClean="0"/>
              <a:t>.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748530" y="2130552"/>
            <a:ext cx="4610636" cy="4218732"/>
          </a:xfrm>
        </p:spPr>
      </p:pic>
    </p:spTree>
    <p:extLst>
      <p:ext uri="{BB962C8B-B14F-4D97-AF65-F5344CB8AC3E}">
        <p14:creationId xmlns:p14="http://schemas.microsoft.com/office/powerpoint/2010/main" val="175108495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10064582" cy="1499616"/>
          </a:xfrm>
        </p:spPr>
        <p:txBody>
          <a:bodyPr/>
          <a:lstStyle/>
          <a:p>
            <a:r>
              <a:rPr lang="en-US" dirty="0" smtClean="0"/>
              <a:t>#63.  The prohibition amendment is ratified</a:t>
            </a:r>
            <a:endParaRPr lang="en-US" dirty="0"/>
          </a:p>
        </p:txBody>
      </p:sp>
      <p:sp>
        <p:nvSpPr>
          <p:cNvPr id="3" name="Content Placeholder 2"/>
          <p:cNvSpPr>
            <a:spLocks noGrp="1"/>
          </p:cNvSpPr>
          <p:nvPr>
            <p:ph sz="half" idx="1"/>
          </p:nvPr>
        </p:nvSpPr>
        <p:spPr>
          <a:xfrm>
            <a:off x="1024127" y="1931832"/>
            <a:ext cx="7244110" cy="4532075"/>
          </a:xfrm>
        </p:spPr>
        <p:txBody>
          <a:bodyPr/>
          <a:lstStyle/>
          <a:p>
            <a:r>
              <a:rPr lang="en-US" dirty="0" smtClean="0"/>
              <a:t>The 18</a:t>
            </a:r>
            <a:r>
              <a:rPr lang="en-US" baseline="30000" dirty="0" smtClean="0"/>
              <a:t>th</a:t>
            </a:r>
            <a:r>
              <a:rPr lang="en-US" dirty="0" smtClean="0"/>
              <a:t> Amendment to the Constitution was ratified in 1918 and prohibition was the law of the land until 1933, when it was repealed by the 21</a:t>
            </a:r>
            <a:r>
              <a:rPr lang="en-US" baseline="30000" dirty="0" smtClean="0"/>
              <a:t>st</a:t>
            </a:r>
            <a:r>
              <a:rPr lang="en-US" dirty="0" smtClean="0"/>
              <a:t> Amendment.</a:t>
            </a:r>
          </a:p>
          <a:p>
            <a:r>
              <a:rPr lang="en-US" dirty="0" smtClean="0"/>
              <a:t>The 18</a:t>
            </a:r>
            <a:r>
              <a:rPr lang="en-US" baseline="30000" dirty="0" smtClean="0"/>
              <a:t>th</a:t>
            </a:r>
            <a:r>
              <a:rPr lang="en-US" dirty="0" smtClean="0"/>
              <a:t> Amendment mad the manufacture of, the transportation or, and the sale of alcohol illegal.</a:t>
            </a:r>
          </a:p>
          <a:p>
            <a:r>
              <a:rPr lang="en-US" dirty="0" smtClean="0"/>
              <a:t>Groups seeking to help poor families supported the law, believing that alcoholism caused great social harm.</a:t>
            </a:r>
          </a:p>
          <a:p>
            <a:r>
              <a:rPr lang="en-US" dirty="0" smtClean="0"/>
              <a:t>During World War I, a desire to save grain and be more productive as workers also led to support for the amendment.</a:t>
            </a:r>
          </a:p>
          <a:p>
            <a:r>
              <a:rPr lang="en-US" dirty="0" smtClean="0"/>
              <a:t>After Prohibition became the law of the land, the public disobeyed the law openly and there was an increase in organized crime – leading to the amendment’s repeal.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8408439" y="1870633"/>
            <a:ext cx="3337094" cy="4509586"/>
          </a:xfrm>
        </p:spPr>
      </p:pic>
    </p:spTree>
    <p:extLst>
      <p:ext uri="{BB962C8B-B14F-4D97-AF65-F5344CB8AC3E}">
        <p14:creationId xmlns:p14="http://schemas.microsoft.com/office/powerpoint/2010/main" val="345752773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#64.  The palmer raids, 1919 - 1921</a:t>
            </a:r>
            <a:endParaRPr lang="en-US" dirty="0"/>
          </a:p>
        </p:txBody>
      </p:sp>
      <p:sp>
        <p:nvSpPr>
          <p:cNvPr id="3" name="Content Placeholder 2"/>
          <p:cNvSpPr>
            <a:spLocks noGrp="1"/>
          </p:cNvSpPr>
          <p:nvPr>
            <p:ph sz="half" idx="1"/>
          </p:nvPr>
        </p:nvSpPr>
        <p:spPr>
          <a:xfrm>
            <a:off x="798490" y="1893193"/>
            <a:ext cx="5177307" cy="4842457"/>
          </a:xfrm>
        </p:spPr>
        <p:txBody>
          <a:bodyPr>
            <a:normAutofit/>
          </a:bodyPr>
          <a:lstStyle/>
          <a:p>
            <a:r>
              <a:rPr lang="en-US" dirty="0" smtClean="0"/>
              <a:t>During World War I, the Bolsheviks had taken over Russia, installing their communist regime in the largest nation (physically) on Earth.</a:t>
            </a:r>
          </a:p>
          <a:p>
            <a:r>
              <a:rPr lang="en-US" dirty="0" smtClean="0"/>
              <a:t>In the United States, </a:t>
            </a:r>
            <a:r>
              <a:rPr lang="en-US" b="1" i="1" u="sng" dirty="0" smtClean="0">
                <a:effectLst>
                  <a:outerShdw blurRad="38100" dist="38100" dir="2700000" algn="tl">
                    <a:srgbClr val="000000">
                      <a:alpha val="43137"/>
                    </a:srgbClr>
                  </a:outerShdw>
                </a:effectLst>
              </a:rPr>
              <a:t>fears of radicalism: anarchists, socialists, communists, and even radical labor unions like the I.W.W </a:t>
            </a:r>
            <a:r>
              <a:rPr lang="en-US" dirty="0" smtClean="0"/>
              <a:t>led to an invasion of personal liberty known today as the Palmer Raids.</a:t>
            </a:r>
          </a:p>
          <a:p>
            <a:r>
              <a:rPr lang="en-US" b="1" i="1" u="sng" dirty="0" smtClean="0">
                <a:effectLst>
                  <a:outerShdw blurRad="38100" dist="38100" dir="2700000" algn="tl">
                    <a:srgbClr val="000000">
                      <a:alpha val="43137"/>
                    </a:srgbClr>
                  </a:outerShdw>
                </a:effectLst>
              </a:rPr>
              <a:t>Attorney General A. Mitchell Palmer – himself the target of an anarchist’s bombing – invaded the homes and offices of suspected radicals.  Foreign radicals were deported; Americans might be imprisoned.</a:t>
            </a:r>
            <a:endParaRPr lang="en-US" b="1" i="1" u="sng" dirty="0">
              <a:effectLst>
                <a:outerShdw blurRad="38100" dist="38100" dir="2700000" algn="tl">
                  <a:srgbClr val="000000">
                    <a:alpha val="43137"/>
                  </a:srgbClr>
                </a:outerShdw>
              </a:effectLst>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976759" y="1931550"/>
            <a:ext cx="5897562" cy="4431362"/>
          </a:xfrm>
        </p:spPr>
      </p:pic>
    </p:spTree>
    <p:extLst>
      <p:ext uri="{BB962C8B-B14F-4D97-AF65-F5344CB8AC3E}">
        <p14:creationId xmlns:p14="http://schemas.microsoft.com/office/powerpoint/2010/main" val="27901561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#65.  The Harlem Renaissance of the 1920s </a:t>
            </a:r>
            <a:endParaRPr lang="en-US" dirty="0"/>
          </a:p>
        </p:txBody>
      </p:sp>
      <p:sp>
        <p:nvSpPr>
          <p:cNvPr id="3" name="Content Placeholder 2"/>
          <p:cNvSpPr>
            <a:spLocks noGrp="1"/>
          </p:cNvSpPr>
          <p:nvPr>
            <p:ph sz="half" idx="1"/>
          </p:nvPr>
        </p:nvSpPr>
        <p:spPr>
          <a:xfrm>
            <a:off x="785611" y="1764405"/>
            <a:ext cx="4993396" cy="4919729"/>
          </a:xfrm>
        </p:spPr>
        <p:txBody>
          <a:bodyPr>
            <a:normAutofit lnSpcReduction="10000"/>
          </a:bodyPr>
          <a:lstStyle/>
          <a:p>
            <a:r>
              <a:rPr lang="en-US" dirty="0" smtClean="0"/>
              <a:t>During the 1920s in Harlem, New York City, a gathering of </a:t>
            </a:r>
            <a:r>
              <a:rPr lang="en-US" b="1" i="1" u="sng" dirty="0" smtClean="0">
                <a:effectLst>
                  <a:outerShdw blurRad="38100" dist="38100" dir="2700000" algn="tl">
                    <a:srgbClr val="000000">
                      <a:alpha val="43137"/>
                    </a:srgbClr>
                  </a:outerShdw>
                </a:effectLst>
              </a:rPr>
              <a:t>African-American poets, playwrights, artists, musicians and writers produced a unique school of literature called the Harlem Renaissance</a:t>
            </a:r>
            <a:r>
              <a:rPr lang="en-US" dirty="0" smtClean="0"/>
              <a:t>.</a:t>
            </a:r>
          </a:p>
          <a:p>
            <a:r>
              <a:rPr lang="en-US" b="1" i="1" u="sng" dirty="0" smtClean="0">
                <a:effectLst>
                  <a:outerShdw blurRad="38100" dist="38100" dir="2700000" algn="tl">
                    <a:srgbClr val="000000">
                      <a:alpha val="43137"/>
                    </a:srgbClr>
                  </a:outerShdw>
                </a:effectLst>
              </a:rPr>
              <a:t>African-American heritage and culture was celebrated through their work</a:t>
            </a:r>
            <a:r>
              <a:rPr lang="en-US" dirty="0" smtClean="0"/>
              <a:t>.</a:t>
            </a:r>
          </a:p>
          <a:p>
            <a:r>
              <a:rPr lang="en-US" b="1" i="1" u="sng" dirty="0" smtClean="0">
                <a:effectLst>
                  <a:outerShdw blurRad="38100" dist="38100" dir="2700000" algn="tl">
                    <a:srgbClr val="000000">
                      <a:alpha val="43137"/>
                    </a:srgbClr>
                  </a:outerShdw>
                </a:effectLst>
              </a:rPr>
              <a:t>Langston Hughes, Zora Neale Hurston, and </a:t>
            </a:r>
            <a:r>
              <a:rPr lang="en-US" b="1" i="1" u="sng" dirty="0" err="1" smtClean="0">
                <a:effectLst>
                  <a:outerShdw blurRad="38100" dist="38100" dir="2700000" algn="tl">
                    <a:srgbClr val="000000">
                      <a:alpha val="43137"/>
                    </a:srgbClr>
                  </a:outerShdw>
                </a:effectLst>
              </a:rPr>
              <a:t>Countee</a:t>
            </a:r>
            <a:r>
              <a:rPr lang="en-US" b="1" i="1" u="sng" dirty="0" smtClean="0">
                <a:effectLst>
                  <a:outerShdw blurRad="38100" dist="38100" dir="2700000" algn="tl">
                    <a:srgbClr val="000000">
                      <a:alpha val="43137"/>
                    </a:srgbClr>
                  </a:outerShdw>
                </a:effectLst>
              </a:rPr>
              <a:t> Cullen </a:t>
            </a:r>
            <a:r>
              <a:rPr lang="en-US" dirty="0" smtClean="0"/>
              <a:t>were leaders of this literary movement.</a:t>
            </a:r>
          </a:p>
          <a:p>
            <a:r>
              <a:rPr lang="en-US" dirty="0" smtClean="0"/>
              <a:t>Artists like </a:t>
            </a:r>
            <a:r>
              <a:rPr lang="en-US" b="1" i="1" u="sng" dirty="0" smtClean="0">
                <a:effectLst>
                  <a:outerShdw blurRad="38100" dist="38100" dir="2700000" algn="tl">
                    <a:srgbClr val="000000">
                      <a:alpha val="43137"/>
                    </a:srgbClr>
                  </a:outerShdw>
                </a:effectLst>
              </a:rPr>
              <a:t>Jacob Lawrence </a:t>
            </a:r>
            <a:r>
              <a:rPr lang="en-US" dirty="0" smtClean="0"/>
              <a:t>celebrated the Harlem Renaissance in their later works. </a:t>
            </a:r>
          </a:p>
          <a:p>
            <a:r>
              <a:rPr lang="en-US" b="1" i="1" u="sng" dirty="0" smtClean="0">
                <a:effectLst>
                  <a:outerShdw blurRad="38100" dist="38100" dir="2700000" algn="tl">
                    <a:srgbClr val="000000">
                      <a:alpha val="43137"/>
                    </a:srgbClr>
                  </a:outerShdw>
                </a:effectLst>
              </a:rPr>
              <a:t>Jazz music influenced </a:t>
            </a:r>
            <a:r>
              <a:rPr lang="en-US" dirty="0" smtClean="0"/>
              <a:t>many of the writers and poets of the Harlem Renaissance.</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028274" y="1712914"/>
            <a:ext cx="5824008" cy="4687885"/>
          </a:xfrm>
        </p:spPr>
      </p:pic>
    </p:spTree>
    <p:extLst>
      <p:ext uri="{BB962C8B-B14F-4D97-AF65-F5344CB8AC3E}">
        <p14:creationId xmlns:p14="http://schemas.microsoft.com/office/powerpoint/2010/main" val="202044580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#66.  The Sacco and Vanzetti Trial</a:t>
            </a:r>
            <a:endParaRPr lang="en-US" dirty="0"/>
          </a:p>
        </p:txBody>
      </p:sp>
      <p:sp>
        <p:nvSpPr>
          <p:cNvPr id="3" name="Content Placeholder 2"/>
          <p:cNvSpPr>
            <a:spLocks noGrp="1"/>
          </p:cNvSpPr>
          <p:nvPr>
            <p:ph sz="half" idx="1"/>
          </p:nvPr>
        </p:nvSpPr>
        <p:spPr/>
        <p:txBody>
          <a:bodyPr>
            <a:normAutofit lnSpcReduction="10000"/>
          </a:bodyPr>
          <a:lstStyle/>
          <a:p>
            <a:r>
              <a:rPr lang="en-US" dirty="0" smtClean="0"/>
              <a:t>Despite the fact that </a:t>
            </a:r>
            <a:r>
              <a:rPr lang="en-US" b="1" i="1" u="sng" dirty="0" smtClean="0">
                <a:effectLst>
                  <a:outerShdw blurRad="38100" dist="38100" dir="2700000" algn="tl">
                    <a:srgbClr val="000000">
                      <a:alpha val="43137"/>
                    </a:srgbClr>
                  </a:outerShdw>
                </a:effectLst>
              </a:rPr>
              <a:t>virtually no evidence was introduced against these two men in their murder trial, they were both put to death</a:t>
            </a:r>
            <a:r>
              <a:rPr lang="en-US" dirty="0" smtClean="0"/>
              <a:t>.</a:t>
            </a:r>
          </a:p>
          <a:p>
            <a:r>
              <a:rPr lang="en-US" b="1" i="1" u="sng" dirty="0" err="1" smtClean="0">
                <a:effectLst>
                  <a:outerShdw blurRad="38100" dist="38100" dir="2700000" algn="tl">
                    <a:srgbClr val="000000">
                      <a:alpha val="43137"/>
                    </a:srgbClr>
                  </a:outerShdw>
                </a:effectLst>
              </a:rPr>
              <a:t>Nichola</a:t>
            </a:r>
            <a:r>
              <a:rPr lang="en-US" b="1" i="1" u="sng" dirty="0" smtClean="0">
                <a:effectLst>
                  <a:outerShdw blurRad="38100" dist="38100" dir="2700000" algn="tl">
                    <a:srgbClr val="000000">
                      <a:alpha val="43137"/>
                    </a:srgbClr>
                  </a:outerShdw>
                </a:effectLst>
              </a:rPr>
              <a:t> Sacco and Bartolomeo Vanzetti </a:t>
            </a:r>
            <a:r>
              <a:rPr lang="en-US" dirty="0" smtClean="0"/>
              <a:t>had two strikes against them.  They were admittedly </a:t>
            </a:r>
            <a:r>
              <a:rPr lang="en-US" b="1" i="1" u="sng" dirty="0" smtClean="0">
                <a:effectLst>
                  <a:outerShdw blurRad="38100" dist="38100" dir="2700000" algn="tl">
                    <a:srgbClr val="000000">
                      <a:alpha val="43137"/>
                    </a:srgbClr>
                  </a:outerShdw>
                </a:effectLst>
              </a:rPr>
              <a:t>anarchists</a:t>
            </a:r>
            <a:r>
              <a:rPr lang="en-US" dirty="0" smtClean="0"/>
              <a:t> – in a time when radicalism was greatly feared – and they were </a:t>
            </a:r>
            <a:r>
              <a:rPr lang="en-US" b="1" i="1" u="sng" dirty="0" smtClean="0">
                <a:effectLst>
                  <a:outerShdw blurRad="38100" dist="38100" dir="2700000" algn="tl">
                    <a:srgbClr val="000000">
                      <a:alpha val="43137"/>
                    </a:srgbClr>
                  </a:outerShdw>
                </a:effectLst>
              </a:rPr>
              <a:t>Italians</a:t>
            </a:r>
            <a:r>
              <a:rPr lang="en-US" dirty="0" smtClean="0"/>
              <a:t> – in a time of nativism and anti-immigrant fervor. </a:t>
            </a:r>
          </a:p>
          <a:p>
            <a:r>
              <a:rPr lang="en-US" dirty="0" smtClean="0"/>
              <a:t>That, combined with being in the wrong place at the wrong time, got them </a:t>
            </a:r>
            <a:r>
              <a:rPr lang="en-US" b="1" i="1" u="sng" dirty="0" smtClean="0">
                <a:effectLst>
                  <a:outerShdw blurRad="38100" dist="38100" dir="2700000" algn="tl">
                    <a:srgbClr val="000000">
                      <a:alpha val="43137"/>
                    </a:srgbClr>
                  </a:outerShdw>
                </a:effectLst>
              </a:rPr>
              <a:t>convicted of murder and executed</a:t>
            </a:r>
            <a:r>
              <a:rPr lang="en-US" dirty="0" smtClean="0"/>
              <a:t>.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041153" y="2304553"/>
            <a:ext cx="5938044" cy="4109125"/>
          </a:xfrm>
        </p:spPr>
      </p:pic>
    </p:spTree>
    <p:extLst>
      <p:ext uri="{BB962C8B-B14F-4D97-AF65-F5344CB8AC3E}">
        <p14:creationId xmlns:p14="http://schemas.microsoft.com/office/powerpoint/2010/main" val="177635751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#67.  The stock market crash of 1929: </a:t>
            </a:r>
            <a:br>
              <a:rPr lang="en-US" dirty="0" smtClean="0"/>
            </a:br>
            <a:r>
              <a:rPr lang="en-US" dirty="0"/>
              <a:t>	</a:t>
            </a:r>
            <a:r>
              <a:rPr lang="en-US" dirty="0" smtClean="0"/>
              <a:t>					“Black Tuesday”</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rot="21402118">
            <a:off x="569291" y="1848032"/>
            <a:ext cx="5775561" cy="4218865"/>
          </a:xfrm>
        </p:spPr>
      </p:pic>
      <p:sp>
        <p:nvSpPr>
          <p:cNvPr id="4" name="Content Placeholder 3"/>
          <p:cNvSpPr>
            <a:spLocks noGrp="1"/>
          </p:cNvSpPr>
          <p:nvPr>
            <p:ph sz="half" idx="2"/>
          </p:nvPr>
        </p:nvSpPr>
        <p:spPr>
          <a:xfrm>
            <a:off x="6362164" y="2150772"/>
            <a:ext cx="5537916" cy="4197224"/>
          </a:xfrm>
        </p:spPr>
        <p:txBody>
          <a:bodyPr>
            <a:normAutofit/>
          </a:bodyPr>
          <a:lstStyle/>
          <a:p>
            <a:r>
              <a:rPr lang="en-US" b="1" i="1" u="sng" dirty="0" smtClean="0">
                <a:effectLst>
                  <a:outerShdw blurRad="38100" dist="38100" dir="2700000" algn="tl">
                    <a:srgbClr val="000000">
                      <a:alpha val="43137"/>
                    </a:srgbClr>
                  </a:outerShdw>
                </a:effectLst>
              </a:rPr>
              <a:t>On October 29</a:t>
            </a:r>
            <a:r>
              <a:rPr lang="en-US" b="1" i="1" u="sng" baseline="30000" dirty="0" smtClean="0">
                <a:effectLst>
                  <a:outerShdw blurRad="38100" dist="38100" dir="2700000" algn="tl">
                    <a:srgbClr val="000000">
                      <a:alpha val="43137"/>
                    </a:srgbClr>
                  </a:outerShdw>
                </a:effectLst>
              </a:rPr>
              <a:t>th</a:t>
            </a:r>
            <a:r>
              <a:rPr lang="en-US" b="1" i="1" u="sng" dirty="0" smtClean="0">
                <a:effectLst>
                  <a:outerShdw blurRad="38100" dist="38100" dir="2700000" algn="tl">
                    <a:srgbClr val="000000">
                      <a:alpha val="43137"/>
                    </a:srgbClr>
                  </a:outerShdw>
                </a:effectLst>
              </a:rPr>
              <a:t>, 1929, “Black Tuesday,” the Stock Market collapsed on Wall Street.</a:t>
            </a:r>
          </a:p>
          <a:p>
            <a:r>
              <a:rPr lang="en-US" b="1" i="1" u="sng" dirty="0" smtClean="0">
                <a:effectLst>
                  <a:outerShdw blurRad="38100" dist="38100" dir="2700000" algn="tl">
                    <a:srgbClr val="000000">
                      <a:alpha val="43137"/>
                    </a:srgbClr>
                  </a:outerShdw>
                </a:effectLst>
              </a:rPr>
              <a:t>Overproduction by companies </a:t>
            </a:r>
            <a:r>
              <a:rPr lang="en-US" dirty="0" smtClean="0"/>
              <a:t>and </a:t>
            </a:r>
            <a:r>
              <a:rPr lang="en-US" b="1" i="1" u="sng" dirty="0" smtClean="0">
                <a:effectLst>
                  <a:outerShdw blurRad="38100" dist="38100" dir="2700000" algn="tl">
                    <a:srgbClr val="000000">
                      <a:alpha val="43137"/>
                    </a:srgbClr>
                  </a:outerShdw>
                </a:effectLst>
              </a:rPr>
              <a:t>over-speculation by investors </a:t>
            </a:r>
            <a:r>
              <a:rPr lang="en-US" dirty="0" smtClean="0"/>
              <a:t>– many of whom were “buying on the margin” – led to the collapse.</a:t>
            </a:r>
          </a:p>
          <a:p>
            <a:r>
              <a:rPr lang="en-US" b="1" i="1" u="sng" dirty="0" smtClean="0">
                <a:effectLst>
                  <a:outerShdw blurRad="38100" dist="38100" dir="2700000" algn="tl">
                    <a:srgbClr val="000000">
                      <a:alpha val="43137"/>
                    </a:srgbClr>
                  </a:outerShdw>
                </a:effectLst>
              </a:rPr>
              <a:t>The collapse of Wall Street’s Stock Market brought the banks down as well</a:t>
            </a:r>
            <a:r>
              <a:rPr lang="en-US" dirty="0" smtClean="0"/>
              <a:t>, since many banks had recklessly loaned money to stockbrokers in hopes of quick returns.</a:t>
            </a:r>
          </a:p>
          <a:p>
            <a:r>
              <a:rPr lang="en-US" b="1" i="1" u="sng" dirty="0" smtClean="0">
                <a:effectLst>
                  <a:outerShdw blurRad="38100" dist="38100" dir="2700000" algn="tl">
                    <a:srgbClr val="000000">
                      <a:alpha val="43137"/>
                    </a:srgbClr>
                  </a:outerShdw>
                </a:effectLst>
              </a:rPr>
              <a:t>The Stock Market Crash caused the Great Depression. </a:t>
            </a:r>
          </a:p>
        </p:txBody>
      </p:sp>
    </p:spTree>
    <p:extLst>
      <p:ext uri="{BB962C8B-B14F-4D97-AF65-F5344CB8AC3E}">
        <p14:creationId xmlns:p14="http://schemas.microsoft.com/office/powerpoint/2010/main" val="351421914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#68.  Hoover and the bonus army, 1932</a:t>
            </a:r>
            <a:endParaRPr lang="en-US" dirty="0"/>
          </a:p>
        </p:txBody>
      </p:sp>
      <p:sp>
        <p:nvSpPr>
          <p:cNvPr id="3" name="Content Placeholder 2"/>
          <p:cNvSpPr>
            <a:spLocks noGrp="1"/>
          </p:cNvSpPr>
          <p:nvPr>
            <p:ph sz="half" idx="1"/>
          </p:nvPr>
        </p:nvSpPr>
        <p:spPr>
          <a:xfrm>
            <a:off x="772732" y="1764406"/>
            <a:ext cx="6272012" cy="3503053"/>
          </a:xfrm>
        </p:spPr>
        <p:txBody>
          <a:bodyPr/>
          <a:lstStyle/>
          <a:p>
            <a:r>
              <a:rPr lang="en-US" b="1" i="1" u="sng" dirty="0" smtClean="0">
                <a:effectLst>
                  <a:outerShdw blurRad="38100" dist="38100" dir="2700000" algn="tl">
                    <a:srgbClr val="000000">
                      <a:alpha val="43137"/>
                    </a:srgbClr>
                  </a:outerShdw>
                </a:effectLst>
              </a:rPr>
              <a:t>Herbert Hoover </a:t>
            </a:r>
            <a:r>
              <a:rPr lang="en-US" dirty="0" smtClean="0"/>
              <a:t>believed strongly in </a:t>
            </a:r>
            <a:r>
              <a:rPr lang="en-US" b="1" i="1" u="sng" dirty="0" smtClean="0">
                <a:effectLst>
                  <a:outerShdw blurRad="38100" dist="38100" dir="2700000" algn="tl">
                    <a:srgbClr val="000000">
                      <a:alpha val="43137"/>
                    </a:srgbClr>
                  </a:outerShdw>
                </a:effectLst>
              </a:rPr>
              <a:t>laissez faire economic policies </a:t>
            </a:r>
            <a:r>
              <a:rPr lang="en-US" dirty="0" smtClean="0"/>
              <a:t>– which said the government should not interfere with the economy.</a:t>
            </a:r>
          </a:p>
          <a:p>
            <a:r>
              <a:rPr lang="en-US" b="1" i="1" u="sng" dirty="0" smtClean="0">
                <a:effectLst>
                  <a:outerShdw blurRad="38100" dist="38100" dir="2700000" algn="tl">
                    <a:srgbClr val="000000">
                      <a:alpha val="43137"/>
                    </a:srgbClr>
                  </a:outerShdw>
                </a:effectLst>
              </a:rPr>
              <a:t>During the Depression he refused to intervene to help the poor.</a:t>
            </a:r>
          </a:p>
          <a:p>
            <a:r>
              <a:rPr lang="en-US" dirty="0" smtClean="0"/>
              <a:t>In his darkest hour, </a:t>
            </a:r>
            <a:r>
              <a:rPr lang="en-US" b="1" i="1" u="sng" dirty="0" smtClean="0">
                <a:effectLst>
                  <a:outerShdw blurRad="38100" dist="38100" dir="2700000" algn="tl">
                    <a:srgbClr val="000000">
                      <a:alpha val="43137"/>
                    </a:srgbClr>
                  </a:outerShdw>
                </a:effectLst>
              </a:rPr>
              <a:t>Hoover went so far as to set fire to and raze a shanty set up by veterans of World War I.  The Bonus Army had come seeking relief from the government, hoping to be paid the bonuses they were promised early.  </a:t>
            </a:r>
            <a:endParaRPr lang="en-US" b="1" i="1" u="sng" dirty="0">
              <a:effectLst>
                <a:outerShdw blurRad="38100" dist="38100" dir="2700000" algn="tl">
                  <a:srgbClr val="000000">
                    <a:alpha val="43137"/>
                  </a:srgbClr>
                </a:outerShdw>
              </a:effectLst>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394461"/>
            <a:ext cx="1153703" cy="1473676"/>
          </a:xfrm>
          <a:prstGeom prst="rect">
            <a:avLst/>
          </a:prstGeom>
        </p:spPr>
      </p:pic>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4456" y="5380986"/>
            <a:ext cx="1153703" cy="1473676"/>
          </a:xfrm>
          <a:prstGeom prst="rect">
            <a:avLst/>
          </a:prstGeom>
        </p:spPr>
      </p:pic>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3703" y="5394461"/>
            <a:ext cx="1153703" cy="1473676"/>
          </a:xfrm>
          <a:prstGeom prst="rect">
            <a:avLst/>
          </a:prstGeom>
        </p:spPr>
      </p:pic>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07406" y="5394461"/>
            <a:ext cx="1153703" cy="1473676"/>
          </a:xfrm>
          <a:prstGeom prst="rect">
            <a:avLst/>
          </a:prstGeom>
        </p:spPr>
      </p:pic>
      <p:pic>
        <p:nvPicPr>
          <p:cNvPr id="13" name="Picture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00753" y="5380986"/>
            <a:ext cx="1153703" cy="1473676"/>
          </a:xfrm>
          <a:prstGeom prst="rect">
            <a:avLst/>
          </a:prstGeom>
        </p:spPr>
      </p:pic>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14812" y="5380986"/>
            <a:ext cx="1153703" cy="1473676"/>
          </a:xfrm>
          <a:prstGeom prst="rect">
            <a:avLst/>
          </a:prstGeom>
        </p:spPr>
      </p:pic>
      <p:pic>
        <p:nvPicPr>
          <p:cNvPr id="15" name="Picture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61109" y="5384324"/>
            <a:ext cx="1153703" cy="1473676"/>
          </a:xfrm>
          <a:prstGeom prst="rect">
            <a:avLst/>
          </a:prstGeom>
        </p:spPr>
      </p:pic>
      <p:pic>
        <p:nvPicPr>
          <p:cNvPr id="16" name="Picture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08159" y="5380986"/>
            <a:ext cx="1153703" cy="1473676"/>
          </a:xfrm>
          <a:prstGeom prst="rect">
            <a:avLst/>
          </a:prstGeom>
        </p:spPr>
      </p:pic>
      <p:pic>
        <p:nvPicPr>
          <p:cNvPr id="17" name="Picture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62750" y="5380986"/>
            <a:ext cx="1153703" cy="1473676"/>
          </a:xfrm>
          <a:prstGeom prst="rect">
            <a:avLst/>
          </a:prstGeom>
        </p:spPr>
      </p:pic>
      <p:pic>
        <p:nvPicPr>
          <p:cNvPr id="18" name="Picture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16453" y="5380986"/>
            <a:ext cx="1153703" cy="1473676"/>
          </a:xfrm>
          <a:prstGeom prst="rect">
            <a:avLst/>
          </a:prstGeom>
        </p:spPr>
      </p:pic>
      <p:pic>
        <p:nvPicPr>
          <p:cNvPr id="19" name="Picture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70156" y="5380986"/>
            <a:ext cx="1153703" cy="1473676"/>
          </a:xfrm>
          <a:prstGeom prst="rect">
            <a:avLst/>
          </a:prstGeom>
        </p:spPr>
      </p:pic>
      <p:pic>
        <p:nvPicPr>
          <p:cNvPr id="5" name="Content Placeholder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7113106" y="1755035"/>
            <a:ext cx="4542274" cy="3380981"/>
          </a:xfrm>
        </p:spPr>
      </p:pic>
    </p:spTree>
    <p:extLst>
      <p:ext uri="{BB962C8B-B14F-4D97-AF65-F5344CB8AC3E}">
        <p14:creationId xmlns:p14="http://schemas.microsoft.com/office/powerpoint/2010/main" val="39739598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#6.  The French and Indian war, 1754 - 1763</a:t>
            </a:r>
            <a:endParaRPr lang="en-US" dirty="0"/>
          </a:p>
        </p:txBody>
      </p:sp>
      <p:sp>
        <p:nvSpPr>
          <p:cNvPr id="3" name="Content Placeholder 2"/>
          <p:cNvSpPr>
            <a:spLocks noGrp="1"/>
          </p:cNvSpPr>
          <p:nvPr>
            <p:ph sz="half" idx="1"/>
          </p:nvPr>
        </p:nvSpPr>
        <p:spPr>
          <a:xfrm>
            <a:off x="1024127" y="1867437"/>
            <a:ext cx="4127422" cy="4441923"/>
          </a:xfrm>
        </p:spPr>
        <p:txBody>
          <a:bodyPr/>
          <a:lstStyle/>
          <a:p>
            <a:r>
              <a:rPr lang="en-US" dirty="0" smtClean="0"/>
              <a:t>The French and Indian War lasted for nine years in North America.</a:t>
            </a:r>
          </a:p>
          <a:p>
            <a:r>
              <a:rPr lang="en-US" b="1" i="1" u="sng" dirty="0" smtClean="0">
                <a:effectLst>
                  <a:outerShdw blurRad="38100" dist="38100" dir="2700000" algn="tl">
                    <a:srgbClr val="000000">
                      <a:alpha val="43137"/>
                    </a:srgbClr>
                  </a:outerShdw>
                </a:effectLst>
              </a:rPr>
              <a:t>The French and their Indian Allies</a:t>
            </a:r>
          </a:p>
          <a:p>
            <a:r>
              <a:rPr lang="en-US" b="1" i="1" dirty="0" smtClean="0">
                <a:effectLst>
                  <a:outerShdw blurRad="38100" dist="38100" dir="2700000" algn="tl">
                    <a:srgbClr val="000000">
                      <a:alpha val="43137"/>
                    </a:srgbClr>
                  </a:outerShdw>
                </a:effectLst>
              </a:rPr>
              <a:t>                       VS. </a:t>
            </a:r>
          </a:p>
          <a:p>
            <a:r>
              <a:rPr lang="en-US" b="1" i="1" u="sng" dirty="0" smtClean="0">
                <a:effectLst>
                  <a:outerShdw blurRad="38100" dist="38100" dir="2700000" algn="tl">
                    <a:srgbClr val="000000">
                      <a:alpha val="43137"/>
                    </a:srgbClr>
                  </a:outerShdw>
                </a:effectLst>
              </a:rPr>
              <a:t>The English and American Colonists</a:t>
            </a:r>
          </a:p>
          <a:p>
            <a:r>
              <a:rPr lang="en-US" dirty="0" smtClean="0"/>
              <a:t>Although the English and Americans won this war decisively, by the end of the war, England was </a:t>
            </a:r>
            <a:r>
              <a:rPr lang="en-US" b="1" i="1" u="sng" dirty="0" smtClean="0">
                <a:effectLst>
                  <a:outerShdw blurRad="38100" dist="38100" dir="2700000" algn="tl">
                    <a:srgbClr val="000000">
                      <a:alpha val="43137"/>
                    </a:srgbClr>
                  </a:outerShdw>
                </a:effectLst>
              </a:rPr>
              <a:t>broke</a:t>
            </a:r>
            <a:r>
              <a:rPr lang="en-US" dirty="0" smtClean="0"/>
              <a:t>!  In order to restore their Treasury’s revenue, they would begin </a:t>
            </a:r>
            <a:r>
              <a:rPr lang="en-US" b="1" i="1" u="sng" dirty="0" smtClean="0">
                <a:effectLst>
                  <a:outerShdw blurRad="38100" dist="38100" dir="2700000" algn="tl">
                    <a:srgbClr val="000000">
                      <a:alpha val="43137"/>
                    </a:srgbClr>
                  </a:outerShdw>
                </a:effectLst>
              </a:rPr>
              <a:t>to tax their American colonists</a:t>
            </a:r>
            <a:r>
              <a:rPr lang="en-US" dirty="0" smtClean="0"/>
              <a:t>.  This led to the Revolutionary War!</a:t>
            </a: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311510" y="1996224"/>
            <a:ext cx="6503552" cy="4340181"/>
          </a:xfrm>
        </p:spPr>
      </p:pic>
    </p:spTree>
    <p:extLst>
      <p:ext uri="{BB962C8B-B14F-4D97-AF65-F5344CB8AC3E}">
        <p14:creationId xmlns:p14="http://schemas.microsoft.com/office/powerpoint/2010/main" val="202627265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4247" y="585216"/>
            <a:ext cx="11101589" cy="1499616"/>
          </a:xfrm>
        </p:spPr>
        <p:txBody>
          <a:bodyPr/>
          <a:lstStyle/>
          <a:p>
            <a:r>
              <a:rPr lang="en-US" dirty="0" smtClean="0"/>
              <a:t>#69.  </a:t>
            </a:r>
            <a:r>
              <a:rPr lang="en-US" dirty="0" err="1" smtClean="0"/>
              <a:t>FDr’s</a:t>
            </a:r>
            <a:r>
              <a:rPr lang="en-US" dirty="0" smtClean="0"/>
              <a:t> inaugural address and the new deal</a:t>
            </a:r>
            <a:endParaRPr lang="en-US" dirty="0"/>
          </a:p>
        </p:txBody>
      </p:sp>
      <p:sp>
        <p:nvSpPr>
          <p:cNvPr id="3" name="Content Placeholder 2"/>
          <p:cNvSpPr>
            <a:spLocks noGrp="1"/>
          </p:cNvSpPr>
          <p:nvPr>
            <p:ph sz="half" idx="1"/>
          </p:nvPr>
        </p:nvSpPr>
        <p:spPr>
          <a:xfrm>
            <a:off x="772732" y="1854557"/>
            <a:ext cx="7392474" cy="4881093"/>
          </a:xfrm>
        </p:spPr>
        <p:txBody>
          <a:bodyPr>
            <a:normAutofit fontScale="92500"/>
          </a:bodyPr>
          <a:lstStyle/>
          <a:p>
            <a:r>
              <a:rPr lang="en-US" b="1" i="1" u="sng" dirty="0" smtClean="0">
                <a:effectLst>
                  <a:outerShdw blurRad="38100" dist="38100" dir="2700000" algn="tl">
                    <a:srgbClr val="000000">
                      <a:alpha val="43137"/>
                    </a:srgbClr>
                  </a:outerShdw>
                </a:effectLst>
              </a:rPr>
              <a:t>Franklin Delano Roosevelt </a:t>
            </a:r>
            <a:r>
              <a:rPr lang="en-US" dirty="0" smtClean="0"/>
              <a:t>was elected President of the United States in 1932 and gave his first inaugural address on March 4, 1933.</a:t>
            </a:r>
          </a:p>
          <a:p>
            <a:r>
              <a:rPr lang="en-US" dirty="0" smtClean="0"/>
              <a:t>In the speech, FDR stated, </a:t>
            </a:r>
          </a:p>
          <a:p>
            <a:r>
              <a:rPr lang="en-US" i="1" dirty="0" smtClean="0">
                <a:latin typeface="Narkisim" panose="020E0502050101010101" pitchFamily="34" charset="-79"/>
                <a:cs typeface="Narkisim" panose="020E0502050101010101" pitchFamily="34" charset="-79"/>
              </a:rPr>
              <a:t>“Let me assert my firm belief, that the only thing we have to fear is fear itself – nameless, unjustified, unreasonable terror, paralyzing needed efforts to convert retreat into advance!” </a:t>
            </a:r>
          </a:p>
          <a:p>
            <a:r>
              <a:rPr lang="en-US" dirty="0" smtClean="0">
                <a:cs typeface="Narkisim" panose="020E0502050101010101" pitchFamily="34" charset="-79"/>
              </a:rPr>
              <a:t>The topic of FDR speech that day was </a:t>
            </a:r>
            <a:r>
              <a:rPr lang="en-US" b="1" i="1" u="sng" dirty="0" smtClean="0">
                <a:effectLst>
                  <a:outerShdw blurRad="38100" dist="38100" dir="2700000" algn="tl">
                    <a:srgbClr val="000000">
                      <a:alpha val="43137"/>
                    </a:srgbClr>
                  </a:outerShdw>
                </a:effectLst>
                <a:cs typeface="Narkisim" panose="020E0502050101010101" pitchFamily="34" charset="-79"/>
              </a:rPr>
              <a:t>the banks</a:t>
            </a:r>
            <a:r>
              <a:rPr lang="en-US" dirty="0" smtClean="0">
                <a:cs typeface="Narkisim" panose="020E0502050101010101" pitchFamily="34" charset="-79"/>
              </a:rPr>
              <a:t>, not World War II.  (World War II wouldn’t start until 1941.)</a:t>
            </a:r>
          </a:p>
          <a:p>
            <a:r>
              <a:rPr lang="en-US" b="1" i="1" u="sng" dirty="0" smtClean="0">
                <a:effectLst>
                  <a:outerShdw blurRad="38100" dist="38100" dir="2700000" algn="tl">
                    <a:srgbClr val="000000">
                      <a:alpha val="43137"/>
                    </a:srgbClr>
                  </a:outerShdw>
                </a:effectLst>
                <a:cs typeface="Narkisim" panose="020E0502050101010101" pitchFamily="34" charset="-79"/>
              </a:rPr>
              <a:t>FDR’s New Deal was a series of government programs set up to provide jobs for the unemployed; provide food and shelter for families in need; and prevent future economic collapses by regulating the Stock Market and Wall St.  </a:t>
            </a:r>
            <a:r>
              <a:rPr lang="en-US" dirty="0" smtClean="0">
                <a:cs typeface="Narkisim" panose="020E0502050101010101" pitchFamily="34" charset="-79"/>
              </a:rPr>
              <a:t>Perhaps the most important programs he instituted were the </a:t>
            </a:r>
            <a:r>
              <a:rPr lang="en-US" b="1" i="1" u="sng" dirty="0" smtClean="0">
                <a:effectLst>
                  <a:outerShdw blurRad="38100" dist="38100" dir="2700000" algn="tl">
                    <a:srgbClr val="000000">
                      <a:alpha val="43137"/>
                    </a:srgbClr>
                  </a:outerShdw>
                </a:effectLst>
                <a:cs typeface="Narkisim" panose="020E0502050101010101" pitchFamily="34" charset="-79"/>
              </a:rPr>
              <a:t>Social Security Act </a:t>
            </a:r>
            <a:r>
              <a:rPr lang="en-US" dirty="0" smtClean="0">
                <a:cs typeface="Narkisim" panose="020E0502050101010101" pitchFamily="34" charset="-79"/>
              </a:rPr>
              <a:t>and the </a:t>
            </a:r>
            <a:r>
              <a:rPr lang="en-US" b="1" i="1" u="sng" dirty="0" smtClean="0">
                <a:effectLst>
                  <a:outerShdw blurRad="38100" dist="38100" dir="2700000" algn="tl">
                    <a:srgbClr val="000000">
                      <a:alpha val="43137"/>
                    </a:srgbClr>
                  </a:outerShdw>
                </a:effectLst>
                <a:cs typeface="Narkisim" panose="020E0502050101010101" pitchFamily="34" charset="-79"/>
              </a:rPr>
              <a:t>Federal Deposit Insurance Corporation (FDIC) </a:t>
            </a:r>
            <a:r>
              <a:rPr lang="en-US" dirty="0" smtClean="0">
                <a:cs typeface="Narkisim" panose="020E0502050101010101" pitchFamily="34" charset="-79"/>
              </a:rPr>
              <a:t>which guaranteed the security of bank deposits. </a:t>
            </a:r>
            <a:endParaRPr lang="en-US" dirty="0">
              <a:cs typeface="Narkisim" panose="020E0502050101010101" pitchFamily="34" charset="-79"/>
            </a:endParaRPr>
          </a:p>
        </p:txBody>
      </p:sp>
      <p:pic>
        <p:nvPicPr>
          <p:cNvPr id="5" name="Content Placeholder 4"/>
          <p:cNvPicPr>
            <a:picLocks noGrp="1" noChangeAspect="1"/>
          </p:cNvPicPr>
          <p:nvPr>
            <p:ph sz="half" idx="2"/>
          </p:nvPr>
        </p:nvPicPr>
        <p:blipFill>
          <a:blip r:embed="rId2">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8252974" y="1687132"/>
            <a:ext cx="3386473" cy="4949895"/>
          </a:xfrm>
        </p:spPr>
      </p:pic>
    </p:spTree>
    <p:extLst>
      <p:ext uri="{BB962C8B-B14F-4D97-AF65-F5344CB8AC3E}">
        <p14:creationId xmlns:p14="http://schemas.microsoft.com/office/powerpoint/2010/main" val="357046767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#70.  The social security act is passed</a:t>
            </a:r>
            <a:endParaRPr lang="en-US" dirty="0"/>
          </a:p>
        </p:txBody>
      </p:sp>
      <p:sp>
        <p:nvSpPr>
          <p:cNvPr id="3" name="Content Placeholder 2"/>
          <p:cNvSpPr>
            <a:spLocks noGrp="1"/>
          </p:cNvSpPr>
          <p:nvPr>
            <p:ph sz="half" idx="1"/>
          </p:nvPr>
        </p:nvSpPr>
        <p:spPr>
          <a:xfrm>
            <a:off x="1024126" y="1764405"/>
            <a:ext cx="6510015" cy="4739425"/>
          </a:xfrm>
        </p:spPr>
        <p:txBody>
          <a:bodyPr/>
          <a:lstStyle/>
          <a:p>
            <a:pPr>
              <a:buFont typeface="Wingdings" panose="05000000000000000000" pitchFamily="2" charset="2"/>
              <a:buChar char="q"/>
            </a:pPr>
            <a:r>
              <a:rPr lang="en-US" dirty="0" smtClean="0"/>
              <a:t>  The </a:t>
            </a:r>
            <a:r>
              <a:rPr lang="en-US" b="1" i="1" u="sng" dirty="0" smtClean="0">
                <a:effectLst>
                  <a:outerShdw blurRad="38100" dist="38100" dir="2700000" algn="tl">
                    <a:srgbClr val="000000">
                      <a:alpha val="43137"/>
                    </a:srgbClr>
                  </a:outerShdw>
                </a:effectLst>
              </a:rPr>
              <a:t>Social Security Act </a:t>
            </a:r>
            <a:r>
              <a:rPr lang="en-US" dirty="0" smtClean="0"/>
              <a:t>was passed in 1935 as a part of Franklin Roosevelt’s </a:t>
            </a:r>
            <a:r>
              <a:rPr lang="en-US" b="1" i="1" u="sng" dirty="0" smtClean="0">
                <a:effectLst>
                  <a:outerShdw blurRad="38100" dist="38100" dir="2700000" algn="tl">
                    <a:srgbClr val="000000">
                      <a:alpha val="43137"/>
                    </a:srgbClr>
                  </a:outerShdw>
                </a:effectLst>
              </a:rPr>
              <a:t>New Deal</a:t>
            </a:r>
            <a:r>
              <a:rPr lang="en-US" dirty="0" smtClean="0"/>
              <a:t>.</a:t>
            </a:r>
            <a:endParaRPr lang="en-US" dirty="0"/>
          </a:p>
          <a:p>
            <a:pPr>
              <a:buFont typeface="Wingdings" panose="05000000000000000000" pitchFamily="2" charset="2"/>
              <a:buChar char="q"/>
            </a:pPr>
            <a:r>
              <a:rPr lang="en-US" dirty="0" smtClean="0"/>
              <a:t>  </a:t>
            </a:r>
            <a:r>
              <a:rPr lang="en-US" b="1" i="1" u="sng" dirty="0" smtClean="0">
                <a:effectLst>
                  <a:outerShdw blurRad="38100" dist="38100" dir="2700000" algn="tl">
                    <a:srgbClr val="000000">
                      <a:alpha val="43137"/>
                    </a:srgbClr>
                  </a:outerShdw>
                </a:effectLst>
              </a:rPr>
              <a:t>Social Security provided a monthly pension to anyone over the age of sixty-five</a:t>
            </a:r>
            <a:r>
              <a:rPr lang="en-US" dirty="0" smtClean="0"/>
              <a:t>, to provide for the needs of the elderly and their families; but also in hopes of jump starting the economy.</a:t>
            </a:r>
          </a:p>
          <a:p>
            <a:pPr>
              <a:buFont typeface="Wingdings" panose="05000000000000000000" pitchFamily="2" charset="2"/>
              <a:buChar char="q"/>
            </a:pPr>
            <a:r>
              <a:rPr lang="en-US" dirty="0" smtClean="0"/>
              <a:t>  </a:t>
            </a:r>
            <a:r>
              <a:rPr lang="en-US" b="1" i="1" u="sng" dirty="0" smtClean="0">
                <a:effectLst>
                  <a:outerShdw blurRad="38100" dist="38100" dir="2700000" algn="tl">
                    <a:srgbClr val="000000">
                      <a:alpha val="43137"/>
                    </a:srgbClr>
                  </a:outerShdw>
                </a:effectLst>
              </a:rPr>
              <a:t>In addition, the Social Security Act provided aid for dependent children in disadvantaged families, unemployment insurance, and assistance for the blind and disabled</a:t>
            </a:r>
            <a:r>
              <a:rPr lang="en-US" dirty="0" smtClean="0"/>
              <a:t>.</a:t>
            </a:r>
          </a:p>
          <a:p>
            <a:pPr>
              <a:buFont typeface="Wingdings" panose="05000000000000000000" pitchFamily="2" charset="2"/>
              <a:buChar char="q"/>
            </a:pPr>
            <a:r>
              <a:rPr lang="en-US" dirty="0" smtClean="0"/>
              <a:t>  Today, tens of millions of Americans rely on Social Security in their retirement.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698518" y="1654935"/>
            <a:ext cx="3828074" cy="4825305"/>
          </a:xfrm>
        </p:spPr>
      </p:pic>
    </p:spTree>
    <p:extLst>
      <p:ext uri="{BB962C8B-B14F-4D97-AF65-F5344CB8AC3E}">
        <p14:creationId xmlns:p14="http://schemas.microsoft.com/office/powerpoint/2010/main" val="75633646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7" y="585216"/>
            <a:ext cx="10940345" cy="1499616"/>
          </a:xfrm>
        </p:spPr>
        <p:txBody>
          <a:bodyPr/>
          <a:lstStyle/>
          <a:p>
            <a:r>
              <a:rPr lang="en-US" dirty="0" smtClean="0"/>
              <a:t>#71.  The bombing of pearl harbor: Dec. 7, 1941</a:t>
            </a:r>
            <a:endParaRPr lang="en-US" dirty="0"/>
          </a:p>
        </p:txBody>
      </p:sp>
      <p:sp>
        <p:nvSpPr>
          <p:cNvPr id="3" name="Content Placeholder 2"/>
          <p:cNvSpPr>
            <a:spLocks noGrp="1"/>
          </p:cNvSpPr>
          <p:nvPr>
            <p:ph sz="half" idx="1"/>
          </p:nvPr>
        </p:nvSpPr>
        <p:spPr>
          <a:xfrm>
            <a:off x="746975" y="1944710"/>
            <a:ext cx="5370490" cy="4752304"/>
          </a:xfrm>
        </p:spPr>
        <p:txBody>
          <a:bodyPr>
            <a:normAutofit/>
          </a:bodyPr>
          <a:lstStyle/>
          <a:p>
            <a:r>
              <a:rPr lang="en-US" dirty="0" smtClean="0"/>
              <a:t>On Sunday morning, </a:t>
            </a:r>
            <a:r>
              <a:rPr lang="en-US" b="1" i="1" u="sng" dirty="0" smtClean="0">
                <a:effectLst>
                  <a:outerShdw blurRad="38100" dist="38100" dir="2700000" algn="tl">
                    <a:srgbClr val="000000">
                      <a:alpha val="43137"/>
                    </a:srgbClr>
                  </a:outerShdw>
                </a:effectLst>
              </a:rPr>
              <a:t>December 7</a:t>
            </a:r>
            <a:r>
              <a:rPr lang="en-US" b="1" i="1" u="sng" baseline="30000" dirty="0" smtClean="0">
                <a:effectLst>
                  <a:outerShdw blurRad="38100" dist="38100" dir="2700000" algn="tl">
                    <a:srgbClr val="000000">
                      <a:alpha val="43137"/>
                    </a:srgbClr>
                  </a:outerShdw>
                </a:effectLst>
              </a:rPr>
              <a:t>th</a:t>
            </a:r>
            <a:r>
              <a:rPr lang="en-US" b="1" i="1" u="sng" dirty="0" smtClean="0">
                <a:effectLst>
                  <a:outerShdw blurRad="38100" dist="38100" dir="2700000" algn="tl">
                    <a:srgbClr val="000000">
                      <a:alpha val="43137"/>
                    </a:srgbClr>
                  </a:outerShdw>
                </a:effectLst>
              </a:rPr>
              <a:t>, 1941</a:t>
            </a:r>
            <a:r>
              <a:rPr lang="en-US" dirty="0" smtClean="0"/>
              <a:t>, a date that will live in infamy, the United States was suddenly and deliberately attacked by the Empire of Japan.  Thousands died in the surprise attack.</a:t>
            </a:r>
          </a:p>
          <a:p>
            <a:r>
              <a:rPr lang="en-US" b="1" i="1" u="sng" dirty="0" smtClean="0">
                <a:effectLst>
                  <a:outerShdw blurRad="38100" dist="38100" dir="2700000" algn="tl">
                    <a:srgbClr val="000000">
                      <a:alpha val="43137"/>
                    </a:srgbClr>
                  </a:outerShdw>
                </a:effectLst>
              </a:rPr>
              <a:t>After the bombing of Pearl Harbor, the United States went to war with all of the Axis Power Nations: Germany, Italy, and Japan</a:t>
            </a:r>
            <a:r>
              <a:rPr lang="en-US" dirty="0" smtClean="0"/>
              <a:t>.</a:t>
            </a:r>
          </a:p>
          <a:p>
            <a:r>
              <a:rPr lang="en-US" dirty="0" smtClean="0"/>
              <a:t>For the United States of America, this was the </a:t>
            </a:r>
            <a:r>
              <a:rPr lang="en-US" b="1" i="1" u="sng" dirty="0" smtClean="0">
                <a:effectLst>
                  <a:outerShdw blurRad="38100" dist="38100" dir="2700000" algn="tl">
                    <a:srgbClr val="000000">
                      <a:alpha val="43137"/>
                    </a:srgbClr>
                  </a:outerShdw>
                </a:effectLst>
              </a:rPr>
              <a:t>start of World War II</a:t>
            </a:r>
            <a:r>
              <a:rPr lang="en-US" dirty="0" smtClean="0"/>
              <a:t>.  </a:t>
            </a:r>
            <a:r>
              <a:rPr lang="en-US" b="1" i="1" u="sng" dirty="0" smtClean="0">
                <a:effectLst>
                  <a:outerShdw blurRad="38100" dist="38100" dir="2700000" algn="tl">
                    <a:srgbClr val="000000">
                      <a:alpha val="43137"/>
                    </a:srgbClr>
                  </a:outerShdw>
                </a:effectLst>
              </a:rPr>
              <a:t>It also effectively ended the Great Depression, because full employment was restored by the War Industry. </a:t>
            </a:r>
            <a:endParaRPr lang="en-US" b="1" i="1" u="sng" dirty="0">
              <a:effectLst>
                <a:outerShdw blurRad="38100" dist="38100" dir="2700000" algn="tl">
                  <a:srgbClr val="000000">
                    <a:alpha val="43137"/>
                  </a:srgbClr>
                </a:outerShdw>
              </a:effectLst>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169942" y="1899504"/>
            <a:ext cx="5395286" cy="4377589"/>
          </a:xfrm>
        </p:spPr>
      </p:pic>
    </p:spTree>
    <p:extLst>
      <p:ext uri="{BB962C8B-B14F-4D97-AF65-F5344CB8AC3E}">
        <p14:creationId xmlns:p14="http://schemas.microsoft.com/office/powerpoint/2010/main" val="286341634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#72.  The battle of midway island</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843633" y="1949717"/>
            <a:ext cx="5890580" cy="4476841"/>
          </a:xfrm>
        </p:spPr>
      </p:pic>
      <p:sp>
        <p:nvSpPr>
          <p:cNvPr id="4" name="Content Placeholder 3"/>
          <p:cNvSpPr>
            <a:spLocks noGrp="1"/>
          </p:cNvSpPr>
          <p:nvPr>
            <p:ph sz="half" idx="2"/>
          </p:nvPr>
        </p:nvSpPr>
        <p:spPr>
          <a:xfrm>
            <a:off x="6915954" y="1841679"/>
            <a:ext cx="4842458" cy="4623515"/>
          </a:xfrm>
        </p:spPr>
        <p:txBody>
          <a:bodyPr>
            <a:normAutofit lnSpcReduction="10000"/>
          </a:bodyPr>
          <a:lstStyle/>
          <a:p>
            <a:r>
              <a:rPr lang="en-US" b="1" i="1" u="sng" dirty="0" smtClean="0">
                <a:effectLst>
                  <a:outerShdw blurRad="38100" dist="38100" dir="2700000" algn="tl">
                    <a:srgbClr val="000000">
                      <a:alpha val="43137"/>
                    </a:srgbClr>
                  </a:outerShdw>
                </a:effectLst>
              </a:rPr>
              <a:t>The turning point in World War II in the Pacific Theatre, where the United States was fighting against the Japanese, was the Battle of Midway Island.</a:t>
            </a:r>
          </a:p>
          <a:p>
            <a:r>
              <a:rPr lang="en-US" dirty="0" smtClean="0"/>
              <a:t>A reconnaissance pilot caught view of several aircraft carriers steaming towards Midway Island and reported back to his commanders.</a:t>
            </a:r>
          </a:p>
          <a:p>
            <a:r>
              <a:rPr lang="en-US" b="1" i="1" u="sng" dirty="0" smtClean="0">
                <a:effectLst>
                  <a:outerShdw blurRad="38100" dist="38100" dir="2700000" algn="tl">
                    <a:srgbClr val="000000">
                      <a:alpha val="43137"/>
                    </a:srgbClr>
                  </a:outerShdw>
                </a:effectLst>
              </a:rPr>
              <a:t>During the Battle of Midway, the ships involved never really interacted; it was fought exclusively with torpedo bombers and dive bombers.  Americans sank four Japanese aircraft carriers and the Japanese Navy was crippled going forward.</a:t>
            </a:r>
            <a:endParaRPr lang="en-US" b="1" i="1" u="sng"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54074047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#73.  D-Day: June 6, 1944</a:t>
            </a:r>
            <a:endParaRPr lang="en-US" dirty="0"/>
          </a:p>
        </p:txBody>
      </p:sp>
      <p:sp>
        <p:nvSpPr>
          <p:cNvPr id="3" name="Content Placeholder 2"/>
          <p:cNvSpPr>
            <a:spLocks noGrp="1"/>
          </p:cNvSpPr>
          <p:nvPr>
            <p:ph sz="half" idx="1"/>
          </p:nvPr>
        </p:nvSpPr>
        <p:spPr>
          <a:xfrm>
            <a:off x="772733" y="1957589"/>
            <a:ext cx="4031088" cy="4687909"/>
          </a:xfrm>
        </p:spPr>
        <p:txBody>
          <a:bodyPr/>
          <a:lstStyle/>
          <a:p>
            <a:r>
              <a:rPr lang="en-US" b="1" i="1" u="sng" dirty="0" smtClean="0">
                <a:effectLst>
                  <a:outerShdw blurRad="38100" dist="38100" dir="2700000" algn="tl">
                    <a:srgbClr val="000000">
                      <a:alpha val="43137"/>
                    </a:srgbClr>
                  </a:outerShdw>
                </a:effectLst>
              </a:rPr>
              <a:t>For the United States, the turning point in World War II was the invasion of the coast of Normandy in France which took place on D-Day, June 6, </a:t>
            </a:r>
            <a:r>
              <a:rPr lang="en-US" b="1" i="1" u="sng" dirty="0" smtClean="0">
                <a:effectLst>
                  <a:outerShdw blurRad="38100" dist="38100" dir="2700000" algn="tl">
                    <a:srgbClr val="000000">
                      <a:alpha val="43137"/>
                    </a:srgbClr>
                  </a:outerShdw>
                </a:effectLst>
              </a:rPr>
              <a:t>1944.</a:t>
            </a:r>
            <a:endParaRPr lang="en-US" b="1" i="1" u="sng" dirty="0" smtClean="0">
              <a:effectLst>
                <a:outerShdw blurRad="38100" dist="38100" dir="2700000" algn="tl">
                  <a:srgbClr val="000000">
                    <a:alpha val="43137"/>
                  </a:srgbClr>
                </a:outerShdw>
              </a:effectLst>
            </a:endParaRPr>
          </a:p>
          <a:p>
            <a:r>
              <a:rPr lang="en-US" dirty="0" smtClean="0"/>
              <a:t>The attack was organized and executed by </a:t>
            </a:r>
            <a:r>
              <a:rPr lang="en-US" b="1" i="1" u="sng" dirty="0" smtClean="0">
                <a:effectLst>
                  <a:outerShdw blurRad="38100" dist="38100" dir="2700000" algn="tl">
                    <a:srgbClr val="000000">
                      <a:alpha val="43137"/>
                    </a:srgbClr>
                  </a:outerShdw>
                </a:effectLst>
              </a:rPr>
              <a:t>General Dwight David Eisenhower </a:t>
            </a:r>
            <a:r>
              <a:rPr lang="en-US" dirty="0" smtClean="0"/>
              <a:t>and it was code named </a:t>
            </a:r>
            <a:r>
              <a:rPr lang="en-US" b="1" i="1" u="sng" dirty="0" smtClean="0">
                <a:effectLst>
                  <a:outerShdw blurRad="38100" dist="38100" dir="2700000" algn="tl">
                    <a:srgbClr val="000000">
                      <a:alpha val="43137"/>
                    </a:srgbClr>
                  </a:outerShdw>
                </a:effectLst>
              </a:rPr>
              <a:t>Operation Overlord</a:t>
            </a:r>
            <a:r>
              <a:rPr lang="en-US" dirty="0" smtClean="0"/>
              <a:t>.</a:t>
            </a:r>
          </a:p>
          <a:p>
            <a:r>
              <a:rPr lang="en-US" dirty="0" smtClean="0"/>
              <a:t>The men who stormed the beaches at </a:t>
            </a:r>
            <a:r>
              <a:rPr lang="en-US" b="1" i="1" u="sng" dirty="0" smtClean="0">
                <a:effectLst>
                  <a:outerShdw blurRad="38100" dist="38100" dir="2700000" algn="tl">
                    <a:srgbClr val="000000">
                      <a:alpha val="43137"/>
                    </a:srgbClr>
                  </a:outerShdw>
                </a:effectLst>
              </a:rPr>
              <a:t>Omaha </a:t>
            </a:r>
            <a:r>
              <a:rPr lang="en-US" dirty="0" smtClean="0"/>
              <a:t>met deadly resistance from Nazis along the Atlantic Sea Wall.  Nevertheless, they prevailed and </a:t>
            </a:r>
            <a:r>
              <a:rPr lang="en-US" b="1" i="1" u="sng" dirty="0" smtClean="0">
                <a:effectLst>
                  <a:outerShdw blurRad="38100" dist="38100" dir="2700000" algn="tl">
                    <a:srgbClr val="000000">
                      <a:alpha val="43137"/>
                    </a:srgbClr>
                  </a:outerShdw>
                </a:effectLst>
              </a:rPr>
              <a:t>liberated Europe</a:t>
            </a:r>
            <a:r>
              <a:rPr lang="en-US" dirty="0" smtClean="0"/>
              <a:t>.</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959328" y="2149012"/>
            <a:ext cx="6881536" cy="4354820"/>
          </a:xfrm>
        </p:spPr>
      </p:pic>
      <p:pic>
        <p:nvPicPr>
          <p:cNvPr id="6" name="Content Placeholder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7174830" y="179845"/>
            <a:ext cx="2628293" cy="1871663"/>
          </a:xfrm>
          <a:prstGeom prst="rect">
            <a:avLst/>
          </a:prstGeom>
        </p:spPr>
      </p:pic>
      <p:pic>
        <p:nvPicPr>
          <p:cNvPr id="7" name="Picture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996241" y="179845"/>
            <a:ext cx="1871663" cy="187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p:nvPicPr>
        <p:blipFill rotWithShape="1">
          <a:blip r:embed="rId5">
            <a:extLst>
              <a:ext uri="{28A0092B-C50C-407E-A947-70E740481C1C}">
                <a14:useLocalDpi xmlns:a14="http://schemas.microsoft.com/office/drawing/2010/main" val="0"/>
              </a:ext>
            </a:extLst>
          </a:blip>
          <a:srcRect t="-3869" b="3869"/>
          <a:stretch/>
        </p:blipFill>
        <p:spPr>
          <a:xfrm rot="251626">
            <a:off x="8571651" y="1486436"/>
            <a:ext cx="2792163" cy="2363273"/>
          </a:xfrm>
          <a:prstGeom prst="rect">
            <a:avLst/>
          </a:prstGeom>
        </p:spPr>
      </p:pic>
    </p:spTree>
    <p:extLst>
      <p:ext uri="{BB962C8B-B14F-4D97-AF65-F5344CB8AC3E}">
        <p14:creationId xmlns:p14="http://schemas.microsoft.com/office/powerpoint/2010/main" val="366112005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#74. The Manhattan project and Hiroshima</a:t>
            </a:r>
            <a:endParaRPr lang="en-US" dirty="0"/>
          </a:p>
        </p:txBody>
      </p:sp>
      <p:sp>
        <p:nvSpPr>
          <p:cNvPr id="3" name="Content Placeholder 2"/>
          <p:cNvSpPr>
            <a:spLocks noGrp="1"/>
          </p:cNvSpPr>
          <p:nvPr>
            <p:ph sz="half" idx="1"/>
          </p:nvPr>
        </p:nvSpPr>
        <p:spPr>
          <a:xfrm>
            <a:off x="734096" y="1893194"/>
            <a:ext cx="5044911" cy="4533364"/>
          </a:xfrm>
        </p:spPr>
        <p:txBody>
          <a:bodyPr>
            <a:normAutofit/>
          </a:bodyPr>
          <a:lstStyle/>
          <a:p>
            <a:r>
              <a:rPr lang="en-US" b="1" i="1" u="sng" dirty="0" smtClean="0">
                <a:effectLst>
                  <a:outerShdw blurRad="38100" dist="38100" dir="2700000" algn="tl">
                    <a:srgbClr val="000000">
                      <a:alpha val="43137"/>
                    </a:srgbClr>
                  </a:outerShdw>
                </a:effectLst>
              </a:rPr>
              <a:t>The Manhattan Project </a:t>
            </a:r>
            <a:r>
              <a:rPr lang="en-US" dirty="0" smtClean="0"/>
              <a:t>was the team of scientists who worked to produce the first atomic bomb.</a:t>
            </a:r>
          </a:p>
          <a:p>
            <a:r>
              <a:rPr lang="en-US" dirty="0" smtClean="0"/>
              <a:t>Albert Einstein had written to FDR at the start of the war to let him know that German scientists were attempting to create such a device.</a:t>
            </a:r>
          </a:p>
          <a:p>
            <a:r>
              <a:rPr lang="en-US" b="1" i="1" u="sng" dirty="0" smtClean="0">
                <a:effectLst>
                  <a:outerShdw blurRad="38100" dist="38100" dir="2700000" algn="tl">
                    <a:srgbClr val="000000">
                      <a:alpha val="43137"/>
                    </a:srgbClr>
                  </a:outerShdw>
                </a:effectLst>
              </a:rPr>
              <a:t>J. Robert Oppenheimer </a:t>
            </a:r>
            <a:r>
              <a:rPr lang="en-US" dirty="0" smtClean="0"/>
              <a:t>was the man who directed the project.  The first a-bomb was dropped at </a:t>
            </a:r>
            <a:r>
              <a:rPr lang="en-US" b="1" i="1" u="sng" dirty="0" smtClean="0">
                <a:effectLst>
                  <a:outerShdw blurRad="38100" dist="38100" dir="2700000" algn="tl">
                    <a:srgbClr val="000000">
                      <a:alpha val="43137"/>
                    </a:srgbClr>
                  </a:outerShdw>
                </a:effectLst>
              </a:rPr>
              <a:t>Los Alamos, NM </a:t>
            </a:r>
            <a:r>
              <a:rPr lang="en-US" dirty="0" smtClean="0"/>
              <a:t>in the summer of 1945.  </a:t>
            </a:r>
            <a:r>
              <a:rPr lang="en-US" b="1" i="1" u="sng" dirty="0" smtClean="0">
                <a:effectLst>
                  <a:outerShdw blurRad="38100" dist="38100" dir="2700000" algn="tl">
                    <a:srgbClr val="000000">
                      <a:alpha val="43137"/>
                    </a:srgbClr>
                  </a:outerShdw>
                </a:effectLst>
              </a:rPr>
              <a:t>On August 6</a:t>
            </a:r>
            <a:r>
              <a:rPr lang="en-US" b="1" i="1" u="sng" baseline="30000" dirty="0" smtClean="0">
                <a:effectLst>
                  <a:outerShdw blurRad="38100" dist="38100" dir="2700000" algn="tl">
                    <a:srgbClr val="000000">
                      <a:alpha val="43137"/>
                    </a:srgbClr>
                  </a:outerShdw>
                </a:effectLst>
              </a:rPr>
              <a:t>th</a:t>
            </a:r>
            <a:r>
              <a:rPr lang="en-US" b="1" i="1" u="sng" dirty="0" smtClean="0">
                <a:effectLst>
                  <a:outerShdw blurRad="38100" dist="38100" dir="2700000" algn="tl">
                    <a:srgbClr val="000000">
                      <a:alpha val="43137"/>
                    </a:srgbClr>
                  </a:outerShdw>
                </a:effectLst>
              </a:rPr>
              <a:t> and August 9</a:t>
            </a:r>
            <a:r>
              <a:rPr lang="en-US" b="1" i="1" u="sng" baseline="30000" dirty="0" smtClean="0">
                <a:effectLst>
                  <a:outerShdw blurRad="38100" dist="38100" dir="2700000" algn="tl">
                    <a:srgbClr val="000000">
                      <a:alpha val="43137"/>
                    </a:srgbClr>
                  </a:outerShdw>
                </a:effectLst>
              </a:rPr>
              <a:t>th</a:t>
            </a:r>
            <a:r>
              <a:rPr lang="en-US" b="1" i="1" u="sng" dirty="0" smtClean="0">
                <a:effectLst>
                  <a:outerShdw blurRad="38100" dist="38100" dir="2700000" algn="tl">
                    <a:srgbClr val="000000">
                      <a:alpha val="43137"/>
                    </a:srgbClr>
                  </a:outerShdw>
                </a:effectLst>
              </a:rPr>
              <a:t>, bombs were dropped over Hiroshima and Nagasaki to hasten the end of World War II. </a:t>
            </a:r>
            <a:endParaRPr lang="en-US" b="1" i="1" u="sng" dirty="0">
              <a:effectLst>
                <a:outerShdw blurRad="38100" dist="38100" dir="2700000" algn="tl">
                  <a:srgbClr val="000000">
                    <a:alpha val="43137"/>
                  </a:srgbClr>
                </a:outerShdw>
              </a:effectLst>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899485" y="1898202"/>
            <a:ext cx="6127823" cy="4657145"/>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95515" y="1577861"/>
            <a:ext cx="2600995" cy="2618107"/>
          </a:xfrm>
          <a:prstGeom prst="rect">
            <a:avLst/>
          </a:prstGeom>
        </p:spPr>
      </p:pic>
    </p:spTree>
    <p:extLst>
      <p:ext uri="{BB962C8B-B14F-4D97-AF65-F5344CB8AC3E}">
        <p14:creationId xmlns:p14="http://schemas.microsoft.com/office/powerpoint/2010/main" val="281587634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#75.  The Truman doctrine</a:t>
            </a:r>
            <a:endParaRPr lang="en-US" dirty="0"/>
          </a:p>
        </p:txBody>
      </p:sp>
      <p:sp>
        <p:nvSpPr>
          <p:cNvPr id="3" name="Content Placeholder 2"/>
          <p:cNvSpPr>
            <a:spLocks noGrp="1"/>
          </p:cNvSpPr>
          <p:nvPr>
            <p:ph sz="half" idx="1"/>
          </p:nvPr>
        </p:nvSpPr>
        <p:spPr>
          <a:xfrm>
            <a:off x="856702" y="1989785"/>
            <a:ext cx="6162284" cy="4462529"/>
          </a:xfrm>
        </p:spPr>
        <p:txBody>
          <a:bodyPr/>
          <a:lstStyle/>
          <a:p>
            <a:r>
              <a:rPr lang="en-US" dirty="0" smtClean="0"/>
              <a:t>T</a:t>
            </a:r>
            <a:r>
              <a:rPr lang="en-US" b="1" i="1" u="sng" dirty="0" smtClean="0">
                <a:effectLst>
                  <a:outerShdw blurRad="38100" dist="38100" dir="2700000" algn="tl">
                    <a:srgbClr val="000000">
                      <a:alpha val="43137"/>
                    </a:srgbClr>
                  </a:outerShdw>
                </a:effectLst>
              </a:rPr>
              <a:t>he Truman Doctrine </a:t>
            </a:r>
            <a:r>
              <a:rPr lang="en-US" dirty="0" smtClean="0"/>
              <a:t>is a classic example of the American policy of </a:t>
            </a:r>
            <a:r>
              <a:rPr lang="en-US" b="1" i="1" u="sng" dirty="0" smtClean="0">
                <a:effectLst>
                  <a:outerShdw blurRad="38100" dist="38100" dir="2700000" algn="tl">
                    <a:srgbClr val="000000">
                      <a:alpha val="43137"/>
                    </a:srgbClr>
                  </a:outerShdw>
                </a:effectLst>
              </a:rPr>
              <a:t>containment.</a:t>
            </a:r>
          </a:p>
          <a:p>
            <a:r>
              <a:rPr lang="en-US" dirty="0" smtClean="0"/>
              <a:t>In order to </a:t>
            </a:r>
            <a:r>
              <a:rPr lang="en-US" b="1" i="1" dirty="0" smtClean="0">
                <a:effectLst>
                  <a:outerShdw blurRad="38100" dist="38100" dir="2700000" algn="tl">
                    <a:srgbClr val="000000">
                      <a:alpha val="43137"/>
                    </a:srgbClr>
                  </a:outerShdw>
                </a:effectLst>
              </a:rPr>
              <a:t>stop the spread of communism</a:t>
            </a:r>
            <a:r>
              <a:rPr lang="en-US" dirty="0" smtClean="0"/>
              <a:t>, Harry Truman sent </a:t>
            </a:r>
            <a:r>
              <a:rPr lang="en-US" b="1" i="1" u="sng" dirty="0" smtClean="0">
                <a:effectLst>
                  <a:outerShdw blurRad="38100" dist="38100" dir="2700000" algn="tl">
                    <a:srgbClr val="000000">
                      <a:alpha val="43137"/>
                    </a:srgbClr>
                  </a:outerShdw>
                </a:effectLst>
              </a:rPr>
              <a:t>$400 Million dollars to pro-democracy and pro-capitalist forces in Greece and Turkey</a:t>
            </a:r>
            <a:r>
              <a:rPr lang="en-US" u="sng" dirty="0" smtClean="0"/>
              <a:t> </a:t>
            </a:r>
            <a:r>
              <a:rPr lang="en-US" dirty="0" smtClean="0"/>
              <a:t>in 1947.</a:t>
            </a:r>
          </a:p>
          <a:p>
            <a:r>
              <a:rPr lang="en-US" b="1" i="1" u="sng" dirty="0" smtClean="0">
                <a:effectLst>
                  <a:outerShdw blurRad="38100" dist="38100" dir="2700000" algn="tl">
                    <a:srgbClr val="000000">
                      <a:alpha val="43137"/>
                    </a:srgbClr>
                  </a:outerShdw>
                </a:effectLst>
              </a:rPr>
              <a:t>Both nations maintained capitalist and democratic institutions. </a:t>
            </a:r>
          </a:p>
          <a:p>
            <a:r>
              <a:rPr lang="en-US" b="1" i="1" u="sng" dirty="0" smtClean="0">
                <a:effectLst>
                  <a:outerShdw blurRad="38100" dist="38100" dir="2700000" algn="tl">
                    <a:srgbClr val="000000">
                      <a:alpha val="43137"/>
                    </a:srgbClr>
                  </a:outerShdw>
                </a:effectLst>
              </a:rPr>
              <a:t>Both nations joined NATO.</a:t>
            </a:r>
          </a:p>
          <a:p>
            <a:r>
              <a:rPr lang="en-US" b="1" i="1" u="sng" dirty="0" smtClean="0">
                <a:effectLst>
                  <a:outerShdw blurRad="38100" dist="38100" dir="2700000" algn="tl">
                    <a:srgbClr val="000000">
                      <a:alpha val="43137"/>
                    </a:srgbClr>
                  </a:outerShdw>
                </a:effectLst>
              </a:rPr>
              <a:t>The Truman Doctrine was a success story in stopping the spread of communism.</a:t>
            </a:r>
            <a:endParaRPr lang="en-US" b="1" i="1" u="sng" dirty="0">
              <a:effectLst>
                <a:outerShdw blurRad="38100" dist="38100" dir="2700000" algn="tl">
                  <a:srgbClr val="000000">
                    <a:alpha val="43137"/>
                  </a:srgbClr>
                </a:outerShdw>
              </a:effectLst>
            </a:endParaRPr>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168809" y="1043188"/>
            <a:ext cx="4641118" cy="5462241"/>
          </a:xfrm>
        </p:spPr>
      </p:pic>
    </p:spTree>
    <p:extLst>
      <p:ext uri="{BB962C8B-B14F-4D97-AF65-F5344CB8AC3E}">
        <p14:creationId xmlns:p14="http://schemas.microsoft.com/office/powerpoint/2010/main" val="234395807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#76.  The Marshall plan</a:t>
            </a:r>
            <a:endParaRPr lang="en-US" dirty="0"/>
          </a:p>
        </p:txBody>
      </p:sp>
      <p:sp>
        <p:nvSpPr>
          <p:cNvPr id="3" name="Content Placeholder 2"/>
          <p:cNvSpPr>
            <a:spLocks noGrp="1"/>
          </p:cNvSpPr>
          <p:nvPr>
            <p:ph sz="half" idx="1"/>
          </p:nvPr>
        </p:nvSpPr>
        <p:spPr>
          <a:xfrm>
            <a:off x="927279" y="1815921"/>
            <a:ext cx="6168980" cy="4675031"/>
          </a:xfrm>
        </p:spPr>
        <p:txBody>
          <a:bodyPr/>
          <a:lstStyle/>
          <a:p>
            <a:r>
              <a:rPr lang="en-US" dirty="0" smtClean="0"/>
              <a:t>While the Soviet Union took over and virtually enslaved the nations of Eastern Europe, the United States attempted to promote our democratic, capitalistic values in Western Europe by helping them to rebuild.</a:t>
            </a:r>
          </a:p>
          <a:p>
            <a:r>
              <a:rPr lang="en-US" b="1" i="1" u="sng" dirty="0" smtClean="0">
                <a:effectLst>
                  <a:outerShdw blurRad="38100" dist="38100" dir="2700000" algn="tl">
                    <a:srgbClr val="000000">
                      <a:alpha val="43137"/>
                    </a:srgbClr>
                  </a:outerShdw>
                </a:effectLst>
              </a:rPr>
              <a:t>Any nation which pledged itself to capitalism and democracy was granted funding to rebuild in the aftermath of World War II by the US government</a:t>
            </a:r>
            <a:r>
              <a:rPr lang="en-US" dirty="0" smtClean="0"/>
              <a:t>.</a:t>
            </a:r>
          </a:p>
          <a:p>
            <a:r>
              <a:rPr lang="en-US" dirty="0" smtClean="0"/>
              <a:t>In the end, over </a:t>
            </a:r>
            <a:r>
              <a:rPr lang="en-US" b="1" i="1" u="sng" dirty="0" smtClean="0">
                <a:effectLst>
                  <a:outerShdw blurRad="38100" dist="38100" dir="2700000" algn="tl">
                    <a:srgbClr val="000000">
                      <a:alpha val="43137"/>
                    </a:srgbClr>
                  </a:outerShdw>
                </a:effectLst>
              </a:rPr>
              <a:t>$13 Billion were given to nations throughout Europe to rebuild</a:t>
            </a:r>
            <a:r>
              <a:rPr lang="en-US" dirty="0" smtClean="0"/>
              <a:t>.  </a:t>
            </a:r>
            <a:r>
              <a:rPr lang="en-US" b="1" i="1" u="sng" dirty="0" smtClean="0">
                <a:effectLst>
                  <a:outerShdw blurRad="38100" dist="38100" dir="2700000" algn="tl">
                    <a:srgbClr val="000000">
                      <a:alpha val="43137"/>
                    </a:srgbClr>
                  </a:outerShdw>
                </a:effectLst>
              </a:rPr>
              <a:t>The nations which received funding continue to maintain capitalism and democracy, and they protect individual rights, as well.  Many are members of NATO – The North Atlantic Treaty Organization.</a:t>
            </a:r>
            <a:endParaRPr lang="en-US" b="1" i="1" u="sng" dirty="0">
              <a:effectLst>
                <a:outerShdw blurRad="38100" dist="38100" dir="2700000" algn="tl">
                  <a:srgbClr val="000000">
                    <a:alpha val="43137"/>
                  </a:srgbClr>
                </a:outerShdw>
              </a:effectLst>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306823" y="266192"/>
            <a:ext cx="4374316" cy="6417943"/>
          </a:xfrm>
        </p:spPr>
      </p:pic>
    </p:spTree>
    <p:extLst>
      <p:ext uri="{BB962C8B-B14F-4D97-AF65-F5344CB8AC3E}">
        <p14:creationId xmlns:p14="http://schemas.microsoft.com/office/powerpoint/2010/main" val="44330007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7" y="585216"/>
            <a:ext cx="10412311" cy="1499616"/>
          </a:xfrm>
        </p:spPr>
        <p:txBody>
          <a:bodyPr/>
          <a:lstStyle/>
          <a:p>
            <a:r>
              <a:rPr lang="en-US" dirty="0" smtClean="0"/>
              <a:t>#77.  The berlin blockade &amp; the Berlin airlift</a:t>
            </a:r>
            <a:endParaRPr lang="en-US" dirty="0"/>
          </a:p>
        </p:txBody>
      </p:sp>
      <p:sp>
        <p:nvSpPr>
          <p:cNvPr id="3" name="Content Placeholder 2"/>
          <p:cNvSpPr>
            <a:spLocks noGrp="1"/>
          </p:cNvSpPr>
          <p:nvPr>
            <p:ph sz="half" idx="1"/>
          </p:nvPr>
        </p:nvSpPr>
        <p:spPr>
          <a:xfrm>
            <a:off x="772732" y="1738648"/>
            <a:ext cx="6529589" cy="5009882"/>
          </a:xfrm>
        </p:spPr>
        <p:txBody>
          <a:bodyPr>
            <a:normAutofit/>
          </a:bodyPr>
          <a:lstStyle/>
          <a:p>
            <a:r>
              <a:rPr lang="en-US" dirty="0" smtClean="0"/>
              <a:t>In 1948, Joseph Stalin attempted to take over the city of West Berlin, which was located completely within Soviet controlled East Germany.   </a:t>
            </a:r>
          </a:p>
          <a:p>
            <a:r>
              <a:rPr lang="en-US" b="1" i="1" u="sng" dirty="0" smtClean="0">
                <a:effectLst>
                  <a:outerShdw blurRad="38100" dist="38100" dir="2700000" algn="tl">
                    <a:srgbClr val="000000">
                      <a:alpha val="43137"/>
                    </a:srgbClr>
                  </a:outerShdw>
                </a:effectLst>
              </a:rPr>
              <a:t>Stalin ordered a blockade of all roads, rails, and canals leading into West Berlin</a:t>
            </a:r>
            <a:r>
              <a:rPr lang="en-US" dirty="0" smtClean="0"/>
              <a:t>.</a:t>
            </a:r>
          </a:p>
          <a:p>
            <a:r>
              <a:rPr lang="en-US" b="1" i="1" u="sng" dirty="0" smtClean="0">
                <a:effectLst>
                  <a:outerShdw blurRad="38100" dist="38100" dir="2700000" algn="tl">
                    <a:srgbClr val="000000">
                      <a:alpha val="43137"/>
                    </a:srgbClr>
                  </a:outerShdw>
                </a:effectLst>
              </a:rPr>
              <a:t>Harry Truman, committed to the policy of containment, ordered that the city of West Berlin be saved.</a:t>
            </a:r>
          </a:p>
          <a:p>
            <a:r>
              <a:rPr lang="en-US" b="1" i="1" u="sng" dirty="0" smtClean="0">
                <a:effectLst>
                  <a:outerShdw blurRad="38100" dist="38100" dir="2700000" algn="tl">
                    <a:srgbClr val="000000">
                      <a:alpha val="43137"/>
                    </a:srgbClr>
                  </a:outerShdw>
                </a:effectLst>
              </a:rPr>
              <a:t>An airlift, delivering food, medicine, and supplies to the city was organized.  After 11-months of non-stop supply, Joseph Stalin took down the blockade in embarrassment.  West Berlin was an island of democracy, capitalism, and individual rights in the middle of Communist East Germany throughout the Cold War.</a:t>
            </a:r>
            <a:endParaRPr lang="en-US" b="1" i="1" u="sng" dirty="0">
              <a:effectLst>
                <a:outerShdw blurRad="38100" dist="38100" dir="2700000" algn="tl">
                  <a:srgbClr val="000000">
                    <a:alpha val="43137"/>
                  </a:srgbClr>
                </a:outerShdw>
              </a:effectLst>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315006" y="1708986"/>
            <a:ext cx="4018401" cy="4625498"/>
          </a:xfrm>
        </p:spPr>
      </p:pic>
    </p:spTree>
    <p:extLst>
      <p:ext uri="{BB962C8B-B14F-4D97-AF65-F5344CB8AC3E}">
        <p14:creationId xmlns:p14="http://schemas.microsoft.com/office/powerpoint/2010/main" val="9537157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#78.  China falls to communism</a:t>
            </a:r>
            <a:endParaRPr lang="en-US" dirty="0"/>
          </a:p>
        </p:txBody>
      </p:sp>
      <p:sp>
        <p:nvSpPr>
          <p:cNvPr id="3" name="Content Placeholder 2"/>
          <p:cNvSpPr>
            <a:spLocks noGrp="1"/>
          </p:cNvSpPr>
          <p:nvPr>
            <p:ph sz="half" idx="1"/>
          </p:nvPr>
        </p:nvSpPr>
        <p:spPr>
          <a:xfrm>
            <a:off x="824247" y="1906073"/>
            <a:ext cx="5164429" cy="4636396"/>
          </a:xfrm>
        </p:spPr>
        <p:txBody>
          <a:bodyPr>
            <a:noAutofit/>
          </a:bodyPr>
          <a:lstStyle/>
          <a:p>
            <a:r>
              <a:rPr lang="en-US" sz="2400" b="1" i="1" u="sng" dirty="0" smtClean="0">
                <a:effectLst>
                  <a:outerShdw blurRad="38100" dist="38100" dir="2700000" algn="tl">
                    <a:srgbClr val="000000">
                      <a:alpha val="43137"/>
                    </a:srgbClr>
                  </a:outerShdw>
                </a:effectLst>
              </a:rPr>
              <a:t>After a long Civil War, Communist forces led by Mao Zedong took over China in 1949.</a:t>
            </a:r>
          </a:p>
          <a:p>
            <a:r>
              <a:rPr lang="en-US" sz="2400" dirty="0" smtClean="0"/>
              <a:t>Americans were horrified to see the most populous nation on Earth adopt communist practices and </a:t>
            </a:r>
            <a:r>
              <a:rPr lang="en-US" sz="2400" b="1" i="1" u="sng" dirty="0" smtClean="0">
                <a:effectLst>
                  <a:outerShdw blurRad="38100" dist="38100" dir="2700000" algn="tl">
                    <a:srgbClr val="000000">
                      <a:alpha val="43137"/>
                    </a:srgbClr>
                  </a:outerShdw>
                </a:effectLst>
              </a:rPr>
              <a:t>refused to recognize the legitimacy of the government</a:t>
            </a:r>
            <a:r>
              <a:rPr lang="en-US" sz="2400" dirty="0" smtClean="0"/>
              <a:t>.</a:t>
            </a:r>
          </a:p>
          <a:p>
            <a:r>
              <a:rPr lang="en-US" sz="2400" b="1" i="1" u="sng" dirty="0" smtClean="0">
                <a:effectLst>
                  <a:outerShdw blurRad="38100" dist="38100" dir="2700000" algn="tl">
                    <a:srgbClr val="000000">
                      <a:alpha val="43137"/>
                    </a:srgbClr>
                  </a:outerShdw>
                </a:effectLst>
              </a:rPr>
              <a:t>During the Korean War, Americans would fight against communist Chinese soldiers</a:t>
            </a:r>
            <a:r>
              <a:rPr lang="en-US" sz="2400" dirty="0" smtClean="0"/>
              <a:t>.  China would remain closed to Americans until </a:t>
            </a:r>
            <a:r>
              <a:rPr lang="en-US" sz="2400" b="1" i="1" u="sng" dirty="0" smtClean="0">
                <a:effectLst>
                  <a:outerShdw blurRad="38100" dist="38100" dir="2700000" algn="tl">
                    <a:srgbClr val="000000">
                      <a:alpha val="43137"/>
                    </a:srgbClr>
                  </a:outerShdw>
                </a:effectLst>
              </a:rPr>
              <a:t>Richard Nixon’s 1972 </a:t>
            </a:r>
            <a:r>
              <a:rPr lang="en-US" sz="2400" dirty="0" smtClean="0"/>
              <a:t>visit.</a:t>
            </a: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148465" y="2164232"/>
            <a:ext cx="5673995" cy="4120658"/>
          </a:xfrm>
        </p:spPr>
      </p:pic>
    </p:spTree>
    <p:extLst>
      <p:ext uri="{BB962C8B-B14F-4D97-AF65-F5344CB8AC3E}">
        <p14:creationId xmlns:p14="http://schemas.microsoft.com/office/powerpoint/2010/main" val="29031206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  The proclamation of 1763</a:t>
            </a:r>
            <a:endParaRPr lang="en-US" dirty="0"/>
          </a:p>
        </p:txBody>
      </p:sp>
      <p:sp>
        <p:nvSpPr>
          <p:cNvPr id="3" name="Content Placeholder 2"/>
          <p:cNvSpPr>
            <a:spLocks noGrp="1"/>
          </p:cNvSpPr>
          <p:nvPr>
            <p:ph sz="half" idx="1"/>
          </p:nvPr>
        </p:nvSpPr>
        <p:spPr>
          <a:xfrm>
            <a:off x="1024126" y="1867437"/>
            <a:ext cx="5518341" cy="4700788"/>
          </a:xfrm>
        </p:spPr>
        <p:txBody>
          <a:bodyPr>
            <a:normAutofit lnSpcReduction="10000"/>
          </a:bodyPr>
          <a:lstStyle/>
          <a:p>
            <a:r>
              <a:rPr lang="en-US" dirty="0" smtClean="0"/>
              <a:t>After the French and Indian War ended, King George III issued the </a:t>
            </a:r>
            <a:r>
              <a:rPr lang="en-US" b="1" i="1" u="sng" dirty="0" smtClean="0">
                <a:effectLst>
                  <a:outerShdw blurRad="38100" dist="38100" dir="2700000" algn="tl">
                    <a:srgbClr val="000000">
                      <a:alpha val="43137"/>
                    </a:srgbClr>
                  </a:outerShdw>
                </a:effectLst>
              </a:rPr>
              <a:t>Proclamation of 1763</a:t>
            </a:r>
            <a:r>
              <a:rPr lang="en-US" dirty="0" smtClean="0"/>
              <a:t>.  This proclamation forbid American colonists from settling to the west of the Appalachian Mountains.  The King did this for two reasons: </a:t>
            </a:r>
          </a:p>
          <a:p>
            <a:r>
              <a:rPr lang="en-US" dirty="0" smtClean="0"/>
              <a:t>1.  If Americans had moved west of the Appalachian, it might provoke </a:t>
            </a:r>
            <a:r>
              <a:rPr lang="en-US" b="1" i="1" u="sng" dirty="0" smtClean="0">
                <a:effectLst>
                  <a:outerShdw blurRad="38100" dist="38100" dir="2700000" algn="tl">
                    <a:srgbClr val="000000">
                      <a:alpha val="43137"/>
                    </a:srgbClr>
                  </a:outerShdw>
                </a:effectLst>
              </a:rPr>
              <a:t>a war with the Indians</a:t>
            </a:r>
            <a:r>
              <a:rPr lang="en-US" dirty="0" smtClean="0"/>
              <a:t> who lived in the Ohio River Valley.</a:t>
            </a:r>
          </a:p>
          <a:p>
            <a:r>
              <a:rPr lang="en-US" dirty="0" smtClean="0"/>
              <a:t>2.  He </a:t>
            </a:r>
            <a:r>
              <a:rPr lang="en-US" b="1" i="1" u="sng" dirty="0" smtClean="0">
                <a:effectLst>
                  <a:outerShdw blurRad="38100" dist="38100" dir="2700000" algn="tl">
                    <a:srgbClr val="000000">
                      <a:alpha val="43137"/>
                    </a:srgbClr>
                  </a:outerShdw>
                </a:effectLst>
              </a:rPr>
              <a:t>couldn’t tax Americans </a:t>
            </a:r>
            <a:r>
              <a:rPr lang="en-US" dirty="0" smtClean="0"/>
              <a:t>west of the Appalachians. </a:t>
            </a:r>
          </a:p>
          <a:p>
            <a:r>
              <a:rPr lang="en-US" b="1" i="1" u="sng" dirty="0" smtClean="0">
                <a:effectLst>
                  <a:outerShdw blurRad="38100" dist="38100" dir="2700000" algn="tl">
                    <a:srgbClr val="000000">
                      <a:alpha val="43137"/>
                    </a:srgbClr>
                  </a:outerShdw>
                </a:effectLst>
              </a:rPr>
              <a:t>The American colonists</a:t>
            </a:r>
            <a:r>
              <a:rPr lang="en-US" dirty="0" smtClean="0"/>
              <a:t>, who had fought – and won – the French and Indian War in hopes of moving into the fertile land of the Ohio River Valley – </a:t>
            </a:r>
            <a:r>
              <a:rPr lang="en-US" b="1" i="1" u="sng" dirty="0" smtClean="0">
                <a:effectLst>
                  <a:outerShdw blurRad="38100" dist="38100" dir="2700000" algn="tl">
                    <a:srgbClr val="000000">
                      <a:alpha val="43137"/>
                    </a:srgbClr>
                  </a:outerShdw>
                </a:effectLst>
              </a:rPr>
              <a:t>were outraged</a:t>
            </a:r>
            <a:r>
              <a:rPr lang="en-US" dirty="0" smtClean="0"/>
              <a:t>!</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666651" y="1798395"/>
            <a:ext cx="5078880" cy="4216039"/>
          </a:xfrm>
        </p:spPr>
      </p:pic>
    </p:spTree>
    <p:extLst>
      <p:ext uri="{BB962C8B-B14F-4D97-AF65-F5344CB8AC3E}">
        <p14:creationId xmlns:p14="http://schemas.microsoft.com/office/powerpoint/2010/main" val="297642074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#79.  The Korean war, 1950 - 1953</a:t>
            </a:r>
            <a:endParaRPr lang="en-US" dirty="0"/>
          </a:p>
        </p:txBody>
      </p:sp>
      <p:sp>
        <p:nvSpPr>
          <p:cNvPr id="3" name="Content Placeholder 2"/>
          <p:cNvSpPr>
            <a:spLocks noGrp="1"/>
          </p:cNvSpPr>
          <p:nvPr>
            <p:ph sz="half" idx="1"/>
          </p:nvPr>
        </p:nvSpPr>
        <p:spPr>
          <a:xfrm>
            <a:off x="759854" y="1893194"/>
            <a:ext cx="5019153" cy="4416166"/>
          </a:xfrm>
        </p:spPr>
        <p:txBody>
          <a:bodyPr>
            <a:normAutofit fontScale="92500" lnSpcReduction="10000"/>
          </a:bodyPr>
          <a:lstStyle/>
          <a:p>
            <a:r>
              <a:rPr lang="en-US" dirty="0" smtClean="0"/>
              <a:t>There were four stages to the Korean War: </a:t>
            </a:r>
          </a:p>
          <a:p>
            <a:r>
              <a:rPr lang="en-US" b="1" i="1" u="sng" dirty="0" smtClean="0">
                <a:effectLst>
                  <a:outerShdw blurRad="38100" dist="38100" dir="2700000" algn="tl">
                    <a:srgbClr val="000000">
                      <a:alpha val="43137"/>
                    </a:srgbClr>
                  </a:outerShdw>
                </a:effectLst>
              </a:rPr>
              <a:t>1.  North Korea, led by Kim Il Sung, invaded South Korea in an attempt to unify the nation under communist rule.</a:t>
            </a:r>
          </a:p>
          <a:p>
            <a:r>
              <a:rPr lang="en-US" b="1" i="1" u="sng" dirty="0" smtClean="0">
                <a:effectLst>
                  <a:outerShdw blurRad="38100" dist="38100" dir="2700000" algn="tl">
                    <a:srgbClr val="000000">
                      <a:alpha val="43137"/>
                    </a:srgbClr>
                  </a:outerShdw>
                </a:effectLst>
              </a:rPr>
              <a:t>2.  The United States, with authority of the UN, invades at Pusan and restores the nation of South Korea. </a:t>
            </a:r>
          </a:p>
          <a:p>
            <a:r>
              <a:rPr lang="en-US" b="1" i="1" u="sng" dirty="0" smtClean="0">
                <a:effectLst>
                  <a:outerShdw blurRad="38100" dist="38100" dir="2700000" algn="tl">
                    <a:srgbClr val="000000">
                      <a:alpha val="43137"/>
                    </a:srgbClr>
                  </a:outerShdw>
                </a:effectLst>
              </a:rPr>
              <a:t>3.  The United States attempts to invade North Korea, overthrow the communist leaders, and unify the nation under democratic rule.</a:t>
            </a:r>
          </a:p>
          <a:p>
            <a:r>
              <a:rPr lang="en-US" b="1" i="1" u="sng" dirty="0" smtClean="0">
                <a:effectLst>
                  <a:outerShdw blurRad="38100" dist="38100" dir="2700000" algn="tl">
                    <a:srgbClr val="000000">
                      <a:alpha val="43137"/>
                    </a:srgbClr>
                  </a:outerShdw>
                </a:effectLst>
              </a:rPr>
              <a:t>4.  China enters the war, attacks American forces and the war  concludes in a stalemate.</a:t>
            </a:r>
          </a:p>
          <a:p>
            <a:r>
              <a:rPr lang="en-US" dirty="0" smtClean="0"/>
              <a:t>Korea remains divided at the 38</a:t>
            </a:r>
            <a:r>
              <a:rPr lang="en-US" baseline="30000" dirty="0" smtClean="0"/>
              <a:t>th</a:t>
            </a:r>
            <a:r>
              <a:rPr lang="en-US" dirty="0" smtClean="0"/>
              <a:t> Parallel even to this day: see The Interview!</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923353" y="2147998"/>
            <a:ext cx="6007925" cy="4252801"/>
          </a:xfrm>
        </p:spPr>
      </p:pic>
    </p:spTree>
    <p:extLst>
      <p:ext uri="{BB962C8B-B14F-4D97-AF65-F5344CB8AC3E}">
        <p14:creationId xmlns:p14="http://schemas.microsoft.com/office/powerpoint/2010/main" val="166243813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10296402" cy="1499616"/>
          </a:xfrm>
        </p:spPr>
        <p:txBody>
          <a:bodyPr/>
          <a:lstStyle/>
          <a:p>
            <a:r>
              <a:rPr lang="en-US" dirty="0" smtClean="0"/>
              <a:t>#80.  Douglas Macarthur is fired by Truman</a:t>
            </a:r>
            <a:endParaRPr lang="en-US" dirty="0"/>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1185817" y="2133729"/>
            <a:ext cx="5489029" cy="4073888"/>
          </a:xfrm>
        </p:spPr>
      </p:pic>
      <p:pic>
        <p:nvPicPr>
          <p:cNvPr id="8" name="Content Placeholder 7"/>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rot="21336879">
            <a:off x="4603004" y="2092816"/>
            <a:ext cx="3019380" cy="4076164"/>
          </a:xfrm>
        </p:spPr>
      </p:pic>
      <p:sp>
        <p:nvSpPr>
          <p:cNvPr id="9" name="Rounded Rectangle 8"/>
          <p:cNvSpPr/>
          <p:nvPr/>
        </p:nvSpPr>
        <p:spPr>
          <a:xfrm>
            <a:off x="7482625" y="1854557"/>
            <a:ext cx="4365938" cy="450760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dirty="0" smtClean="0"/>
              <a:t>Because </a:t>
            </a:r>
            <a:r>
              <a:rPr lang="en-US" b="1" i="1" u="sng" dirty="0" smtClean="0">
                <a:effectLst>
                  <a:outerShdw blurRad="38100" dist="38100" dir="2700000" algn="tl">
                    <a:srgbClr val="000000">
                      <a:alpha val="43137"/>
                    </a:srgbClr>
                  </a:outerShdw>
                </a:effectLst>
              </a:rPr>
              <a:t>General Douglas MacArthur wanted to expand the war in Korea by attacking China and perhaps even the Soviet Union</a:t>
            </a:r>
            <a:r>
              <a:rPr lang="en-US" dirty="0" smtClean="0"/>
              <a:t>, he got into a public standoff with the President of the United States.  If you are a five star general, you can pretty much say anything you like, with one exception.  </a:t>
            </a:r>
            <a:r>
              <a:rPr lang="en-US" b="1" i="1" u="sng" dirty="0" smtClean="0">
                <a:effectLst>
                  <a:outerShdw blurRad="38100" dist="38100" dir="2700000" algn="tl">
                    <a:srgbClr val="000000">
                      <a:alpha val="43137"/>
                    </a:srgbClr>
                  </a:outerShdw>
                </a:effectLst>
              </a:rPr>
              <a:t>You can’t challenge the wisdom and leadership of the Commander in Chief.  Harry S Truman, in order to maintain civilian control over the US military, fired Douglas MacArthur! </a:t>
            </a:r>
            <a:r>
              <a:rPr lang="en-US" dirty="0" smtClean="0"/>
              <a:t> Good on you, Harry!</a:t>
            </a:r>
            <a:endParaRPr lang="en-US" dirty="0"/>
          </a:p>
        </p:txBody>
      </p:sp>
    </p:spTree>
    <p:extLst>
      <p:ext uri="{BB962C8B-B14F-4D97-AF65-F5344CB8AC3E}">
        <p14:creationId xmlns:p14="http://schemas.microsoft.com/office/powerpoint/2010/main" val="269692105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7" y="585216"/>
            <a:ext cx="10618373" cy="1499616"/>
          </a:xfrm>
        </p:spPr>
        <p:txBody>
          <a:bodyPr/>
          <a:lstStyle/>
          <a:p>
            <a:r>
              <a:rPr lang="en-US" dirty="0" smtClean="0"/>
              <a:t>#81.  Joseph McCarthy and the red scare, 1950s</a:t>
            </a:r>
            <a:endParaRPr lang="en-US" dirty="0"/>
          </a:p>
        </p:txBody>
      </p:sp>
      <p:sp>
        <p:nvSpPr>
          <p:cNvPr id="3" name="Content Placeholder 2"/>
          <p:cNvSpPr>
            <a:spLocks noGrp="1"/>
          </p:cNvSpPr>
          <p:nvPr>
            <p:ph sz="half" idx="1"/>
          </p:nvPr>
        </p:nvSpPr>
        <p:spPr>
          <a:xfrm>
            <a:off x="1024127" y="1944710"/>
            <a:ext cx="5119096" cy="4364650"/>
          </a:xfrm>
        </p:spPr>
        <p:txBody>
          <a:bodyPr>
            <a:normAutofit lnSpcReduction="10000"/>
          </a:bodyPr>
          <a:lstStyle/>
          <a:p>
            <a:r>
              <a:rPr lang="en-US" dirty="0" smtClean="0"/>
              <a:t>During the Cold War, </a:t>
            </a:r>
            <a:r>
              <a:rPr lang="en-US" b="1" i="1" u="sng" dirty="0" smtClean="0">
                <a:effectLst>
                  <a:outerShdw blurRad="38100" dist="38100" dir="2700000" algn="tl">
                    <a:srgbClr val="000000">
                      <a:alpha val="43137"/>
                    </a:srgbClr>
                  </a:outerShdw>
                </a:effectLst>
              </a:rPr>
              <a:t>Joseph McCarthy </a:t>
            </a:r>
            <a:r>
              <a:rPr lang="en-US" dirty="0" smtClean="0"/>
              <a:t>made a series of </a:t>
            </a:r>
            <a:r>
              <a:rPr lang="en-US" b="1" i="1" u="sng" dirty="0" smtClean="0">
                <a:effectLst>
                  <a:outerShdw blurRad="38100" dist="38100" dir="2700000" algn="tl">
                    <a:srgbClr val="000000">
                      <a:alpha val="43137"/>
                    </a:srgbClr>
                  </a:outerShdw>
                </a:effectLst>
              </a:rPr>
              <a:t>reckless, baseless, and boorish accusations against people he suspected of being communists.</a:t>
            </a:r>
          </a:p>
          <a:p>
            <a:r>
              <a:rPr lang="en-US" dirty="0" smtClean="0"/>
              <a:t>Because there was a real sense of </a:t>
            </a:r>
            <a:r>
              <a:rPr lang="en-US" b="1" i="1" u="sng" dirty="0" smtClean="0">
                <a:effectLst>
                  <a:outerShdw blurRad="38100" dist="38100" dir="2700000" algn="tl">
                    <a:srgbClr val="000000">
                      <a:alpha val="43137"/>
                    </a:srgbClr>
                  </a:outerShdw>
                </a:effectLst>
              </a:rPr>
              <a:t>paranoia in the United States about communist spies in our midst</a:t>
            </a:r>
            <a:r>
              <a:rPr lang="en-US" dirty="0" smtClean="0"/>
              <a:t>, he garnered a lot of attention.</a:t>
            </a:r>
          </a:p>
          <a:p>
            <a:r>
              <a:rPr lang="en-US" b="1" i="1" u="sng" dirty="0" smtClean="0">
                <a:effectLst>
                  <a:outerShdw blurRad="38100" dist="38100" dir="2700000" algn="tl">
                    <a:srgbClr val="000000">
                      <a:alpha val="43137"/>
                    </a:srgbClr>
                  </a:outerShdw>
                </a:effectLst>
              </a:rPr>
              <a:t>McCarthyism – the practice of grandstanding and making false accusation of Communist sympathies – hurt many patriotic Americans reputations.  </a:t>
            </a:r>
            <a:r>
              <a:rPr lang="en-US" dirty="0" smtClean="0"/>
              <a:t>Eventually, McCarthy’s game was discovered, he was censured, lost his seat in the US Senate, and died miserably of cirrhosis of the liver.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506662" y="1844115"/>
            <a:ext cx="4627203" cy="4608200"/>
          </a:xfrm>
        </p:spPr>
      </p:pic>
    </p:spTree>
    <p:extLst>
      <p:ext uri="{BB962C8B-B14F-4D97-AF65-F5344CB8AC3E}">
        <p14:creationId xmlns:p14="http://schemas.microsoft.com/office/powerpoint/2010/main" val="343592919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#82.  The freedom rides: Summer of 1961</a:t>
            </a:r>
            <a:endParaRPr lang="en-US" dirty="0"/>
          </a:p>
        </p:txBody>
      </p:sp>
      <p:sp>
        <p:nvSpPr>
          <p:cNvPr id="3" name="Content Placeholder 2"/>
          <p:cNvSpPr>
            <a:spLocks noGrp="1"/>
          </p:cNvSpPr>
          <p:nvPr>
            <p:ph sz="half" idx="1"/>
          </p:nvPr>
        </p:nvSpPr>
        <p:spPr>
          <a:xfrm>
            <a:off x="1024126" y="1841679"/>
            <a:ext cx="5028943" cy="4467681"/>
          </a:xfrm>
        </p:spPr>
        <p:txBody>
          <a:bodyPr>
            <a:normAutofit fontScale="92500"/>
          </a:bodyPr>
          <a:lstStyle/>
          <a:p>
            <a:r>
              <a:rPr lang="en-US" dirty="0" smtClean="0"/>
              <a:t>The </a:t>
            </a:r>
            <a:r>
              <a:rPr lang="en-US" b="1" i="1" u="sng" dirty="0" smtClean="0">
                <a:effectLst>
                  <a:outerShdw blurRad="38100" dist="38100" dir="2700000" algn="tl">
                    <a:srgbClr val="000000">
                      <a:alpha val="43137"/>
                    </a:srgbClr>
                  </a:outerShdw>
                </a:effectLst>
              </a:rPr>
              <a:t>Congress of Racial Equality (CORE) organized the Freedom Rides in 1961 </a:t>
            </a:r>
            <a:r>
              <a:rPr lang="en-US" dirty="0" smtClean="0"/>
              <a:t>to test the will of the federal government to enforce its laws.</a:t>
            </a:r>
          </a:p>
          <a:p>
            <a:r>
              <a:rPr lang="en-US" dirty="0" smtClean="0"/>
              <a:t>The federal law forbid discrimination in interstate bussing – and in the bus depots and restaurants located throughout the nation.</a:t>
            </a:r>
          </a:p>
          <a:p>
            <a:r>
              <a:rPr lang="en-US" b="1" i="1" u="sng" dirty="0" smtClean="0">
                <a:effectLst>
                  <a:outerShdw blurRad="38100" dist="38100" dir="2700000" algn="tl">
                    <a:srgbClr val="000000">
                      <a:alpha val="43137"/>
                    </a:srgbClr>
                  </a:outerShdw>
                </a:effectLst>
              </a:rPr>
              <a:t>CORE members encountered violent hate criminals and asked for the federal government’s protection</a:t>
            </a:r>
            <a:r>
              <a:rPr lang="en-US" dirty="0" smtClean="0"/>
              <a:t>.  Although </a:t>
            </a:r>
            <a:r>
              <a:rPr lang="en-US" b="1" i="1" u="sng" dirty="0" smtClean="0">
                <a:effectLst>
                  <a:outerShdw blurRad="38100" dist="38100" dir="2700000" algn="tl">
                    <a:srgbClr val="000000">
                      <a:alpha val="43137"/>
                    </a:srgbClr>
                  </a:outerShdw>
                </a:effectLst>
              </a:rPr>
              <a:t>Attorney General Robert F. Kennedy and his brother, the President, attempted to protect the Freedom Riders they never made it from Washington, D.C. to New Orleans by bus!</a:t>
            </a:r>
            <a:endParaRPr lang="en-US" b="1" i="1" u="sng" dirty="0">
              <a:effectLst>
                <a:outerShdw blurRad="38100" dist="38100" dir="2700000" algn="tl">
                  <a:srgbClr val="000000">
                    <a:alpha val="43137"/>
                  </a:srgbClr>
                </a:outerShdw>
              </a:effectLst>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3555" y="1918949"/>
            <a:ext cx="5770034" cy="3952473"/>
          </a:xfrm>
          <a:prstGeom prst="rect">
            <a:avLst/>
          </a:prstGeom>
        </p:spPr>
      </p:pic>
      <p:pic>
        <p:nvPicPr>
          <p:cNvPr id="5" name="Content Placeholder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rot="171807">
            <a:off x="9469680" y="4446431"/>
            <a:ext cx="2382443" cy="2263321"/>
          </a:xfrm>
        </p:spPr>
      </p:pic>
    </p:spTree>
    <p:extLst>
      <p:ext uri="{BB962C8B-B14F-4D97-AF65-F5344CB8AC3E}">
        <p14:creationId xmlns:p14="http://schemas.microsoft.com/office/powerpoint/2010/main" val="66615827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#83.  The Cuban missile crisis of 1962</a:t>
            </a:r>
            <a:endParaRPr lang="en-US" dirty="0"/>
          </a:p>
        </p:txBody>
      </p:sp>
      <p:sp>
        <p:nvSpPr>
          <p:cNvPr id="3" name="Content Placeholder 2"/>
          <p:cNvSpPr>
            <a:spLocks noGrp="1"/>
          </p:cNvSpPr>
          <p:nvPr>
            <p:ph sz="half" idx="1"/>
          </p:nvPr>
        </p:nvSpPr>
        <p:spPr>
          <a:xfrm>
            <a:off x="746975" y="1751527"/>
            <a:ext cx="5370489" cy="4855335"/>
          </a:xfrm>
        </p:spPr>
        <p:txBody>
          <a:bodyPr>
            <a:normAutofit fontScale="92500" lnSpcReduction="10000"/>
          </a:bodyPr>
          <a:lstStyle/>
          <a:p>
            <a:r>
              <a:rPr lang="en-US" dirty="0" smtClean="0"/>
              <a:t>In 1961, John F. Kennedy authorized – but failed to execute – the Bay of Pigs Invasion, an attempt to overthrow or assassinate Fidel Castro.</a:t>
            </a:r>
          </a:p>
          <a:p>
            <a:r>
              <a:rPr lang="en-US" dirty="0" smtClean="0"/>
              <a:t>Seeking to protect himself, Castro reached out to the Soviet Union, which provided him with missiles and launch sites.</a:t>
            </a:r>
          </a:p>
          <a:p>
            <a:r>
              <a:rPr lang="en-US" dirty="0" smtClean="0"/>
              <a:t>The United States demanded that these missiles be removed and threatened war over it.  In October of 1962, the US and the USSR came as close to nuclear holocaust as the world has ever seen.</a:t>
            </a:r>
          </a:p>
          <a:p>
            <a:r>
              <a:rPr lang="en-US" dirty="0" smtClean="0"/>
              <a:t>Kennedy stood up to Khrushchev, then negotiated a solution.  Both nations removed nuclear missiles from regions near the other’s territory.  The Soviets removed the missiles from Cuba; Americans quietly removed our “Jupiter” missiles from Turkey and Greece.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205045" y="1867436"/>
            <a:ext cx="5587151" cy="4301544"/>
          </a:xfrm>
        </p:spPr>
      </p:pic>
    </p:spTree>
    <p:extLst>
      <p:ext uri="{BB962C8B-B14F-4D97-AF65-F5344CB8AC3E}">
        <p14:creationId xmlns:p14="http://schemas.microsoft.com/office/powerpoint/2010/main" val="602375162"/>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7" y="321972"/>
            <a:ext cx="10644131" cy="1558343"/>
          </a:xfrm>
        </p:spPr>
        <p:txBody>
          <a:bodyPr>
            <a:normAutofit/>
          </a:bodyPr>
          <a:lstStyle/>
          <a:p>
            <a:r>
              <a:rPr lang="en-US" dirty="0" smtClean="0"/>
              <a:t>#84.  The “I Have a Dream” Speech: the march       </a:t>
            </a:r>
            <a:br>
              <a:rPr lang="en-US" dirty="0" smtClean="0"/>
            </a:br>
            <a:r>
              <a:rPr lang="en-US" dirty="0"/>
              <a:t> </a:t>
            </a:r>
            <a:r>
              <a:rPr lang="en-US" dirty="0" smtClean="0"/>
              <a:t>         on Washington for jobs and freedom</a:t>
            </a:r>
            <a:endParaRPr lang="en-US" dirty="0"/>
          </a:p>
        </p:txBody>
      </p:sp>
      <p:sp>
        <p:nvSpPr>
          <p:cNvPr id="3" name="Content Placeholder 2"/>
          <p:cNvSpPr>
            <a:spLocks noGrp="1"/>
          </p:cNvSpPr>
          <p:nvPr>
            <p:ph sz="half" idx="1"/>
          </p:nvPr>
        </p:nvSpPr>
        <p:spPr>
          <a:xfrm>
            <a:off x="759854" y="1790162"/>
            <a:ext cx="6233374" cy="4881093"/>
          </a:xfrm>
        </p:spPr>
        <p:txBody>
          <a:bodyPr>
            <a:normAutofit lnSpcReduction="10000"/>
          </a:bodyPr>
          <a:lstStyle/>
          <a:p>
            <a:pPr marL="0" indent="0">
              <a:buNone/>
            </a:pPr>
            <a:r>
              <a:rPr lang="en-US" dirty="0" smtClean="0"/>
              <a:t>On August 28</a:t>
            </a:r>
            <a:r>
              <a:rPr lang="en-US" baseline="30000" dirty="0" smtClean="0"/>
              <a:t>th</a:t>
            </a:r>
            <a:r>
              <a:rPr lang="en-US" dirty="0" smtClean="0"/>
              <a:t>, 1963, one day after the death of the Civil Rights icon W.E.B. DuBois, Martin Luther King, Jr. delivered the </a:t>
            </a:r>
            <a:r>
              <a:rPr lang="en-US" b="1" i="1" dirty="0" smtClean="0">
                <a:effectLst>
                  <a:outerShdw blurRad="38100" dist="38100" dir="2700000" algn="tl">
                    <a:srgbClr val="000000">
                      <a:alpha val="43137"/>
                    </a:srgbClr>
                  </a:outerShdw>
                </a:effectLst>
              </a:rPr>
              <a:t>“I Have a Dream” </a:t>
            </a:r>
            <a:r>
              <a:rPr lang="en-US" dirty="0" smtClean="0"/>
              <a:t>speech at the steps of the Lincoln Memorial in Washington, D.C.</a:t>
            </a:r>
          </a:p>
          <a:p>
            <a:pPr marL="0" indent="0">
              <a:buNone/>
            </a:pPr>
            <a:r>
              <a:rPr lang="en-US" dirty="0" smtClean="0"/>
              <a:t>The speech was one of the most important in American History, as he challenged Americans </a:t>
            </a:r>
            <a:r>
              <a:rPr lang="en-US" i="1" u="sng" dirty="0" smtClean="0">
                <a:latin typeface="Narkisim" panose="020E0502050101010101" pitchFamily="34" charset="-79"/>
                <a:cs typeface="Narkisim" panose="020E0502050101010101" pitchFamily="34" charset="-79"/>
              </a:rPr>
              <a:t>“to live out the true meaning of its creed – that all </a:t>
            </a:r>
            <a:r>
              <a:rPr lang="en-US" b="1" i="1" u="sng" dirty="0" smtClean="0">
                <a:effectLst>
                  <a:outerShdw blurRad="38100" dist="38100" dir="2700000" algn="tl">
                    <a:srgbClr val="000000">
                      <a:alpha val="43137"/>
                    </a:srgbClr>
                  </a:outerShdw>
                </a:effectLst>
                <a:latin typeface="Narkisim" panose="020E0502050101010101" pitchFamily="34" charset="-79"/>
                <a:cs typeface="Narkisim" panose="020E0502050101010101" pitchFamily="34" charset="-79"/>
              </a:rPr>
              <a:t>men</a:t>
            </a:r>
            <a:r>
              <a:rPr lang="en-US" i="1" u="sng" dirty="0" smtClean="0">
                <a:latin typeface="Narkisim" panose="020E0502050101010101" pitchFamily="34" charset="-79"/>
                <a:cs typeface="Narkisim" panose="020E0502050101010101" pitchFamily="34" charset="-79"/>
              </a:rPr>
              <a:t> are created equal!” </a:t>
            </a:r>
          </a:p>
          <a:p>
            <a:pPr marL="0" indent="0">
              <a:buNone/>
            </a:pPr>
            <a:r>
              <a:rPr lang="en-US" dirty="0" smtClean="0">
                <a:cs typeface="Narkisim" panose="020E0502050101010101" pitchFamily="34" charset="-79"/>
              </a:rPr>
              <a:t>Immediately after the speech, King met with President John F. Kennedy and began to plan out the </a:t>
            </a:r>
            <a:r>
              <a:rPr lang="en-US" b="1" i="1" u="sng" dirty="0" smtClean="0">
                <a:effectLst>
                  <a:outerShdw blurRad="38100" dist="38100" dir="2700000" algn="tl">
                    <a:srgbClr val="000000">
                      <a:alpha val="43137"/>
                    </a:srgbClr>
                  </a:outerShdw>
                </a:effectLst>
                <a:cs typeface="Narkisim" panose="020E0502050101010101" pitchFamily="34" charset="-79"/>
              </a:rPr>
              <a:t>Civil Rights Act</a:t>
            </a:r>
            <a:r>
              <a:rPr lang="en-US" dirty="0" smtClean="0">
                <a:cs typeface="Narkisim" panose="020E0502050101010101" pitchFamily="34" charset="-79"/>
              </a:rPr>
              <a:t>.  </a:t>
            </a:r>
          </a:p>
          <a:p>
            <a:pPr marL="0" indent="0">
              <a:buNone/>
            </a:pPr>
            <a:r>
              <a:rPr lang="en-US" dirty="0" smtClean="0">
                <a:cs typeface="Narkisim" panose="020E0502050101010101" pitchFamily="34" charset="-79"/>
              </a:rPr>
              <a:t>All of this took place after </a:t>
            </a:r>
            <a:r>
              <a:rPr lang="en-US" b="1" i="1" u="sng" dirty="0" smtClean="0">
                <a:effectLst>
                  <a:outerShdw blurRad="38100" dist="38100" dir="2700000" algn="tl">
                    <a:srgbClr val="000000">
                      <a:alpha val="43137"/>
                    </a:srgbClr>
                  </a:outerShdw>
                </a:effectLst>
                <a:cs typeface="Narkisim" panose="020E0502050101010101" pitchFamily="34" charset="-79"/>
              </a:rPr>
              <a:t>King had spent some portion of the summer of 1963 in jail in Birmingham, Alabama for leading protest marches against the segregated system of “Jim Crow Laws” there. </a:t>
            </a:r>
            <a:endParaRPr lang="en-US" b="1" i="1" u="sng" dirty="0">
              <a:effectLst>
                <a:outerShdw blurRad="38100" dist="38100" dir="2700000" algn="tl">
                  <a:srgbClr val="000000">
                    <a:alpha val="43137"/>
                  </a:srgbClr>
                </a:outerShdw>
              </a:effectLst>
              <a:cs typeface="Narkisim" panose="020E0502050101010101" pitchFamily="34" charset="-79"/>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64635" y="1816970"/>
            <a:ext cx="5038475" cy="3267526"/>
          </a:xfrm>
          <a:prstGeom prst="rect">
            <a:avLst/>
          </a:prstGeom>
        </p:spPr>
      </p:pic>
      <p:pic>
        <p:nvPicPr>
          <p:cNvPr id="5" name="Content Placeholder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964635" y="4623900"/>
            <a:ext cx="2997458" cy="2041244"/>
          </a:xfr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83872" y="4619713"/>
            <a:ext cx="2519238" cy="2064422"/>
          </a:xfrm>
          <a:prstGeom prst="rect">
            <a:avLst/>
          </a:prstGeom>
        </p:spPr>
      </p:pic>
    </p:spTree>
    <p:extLst>
      <p:ext uri="{BB962C8B-B14F-4D97-AF65-F5344CB8AC3E}">
        <p14:creationId xmlns:p14="http://schemas.microsoft.com/office/powerpoint/2010/main" val="2382157285"/>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#85.  The civil rights act of 1964 is passed</a:t>
            </a:r>
            <a:endParaRPr lang="en-US" dirty="0"/>
          </a:p>
        </p:txBody>
      </p:sp>
      <p:sp>
        <p:nvSpPr>
          <p:cNvPr id="3" name="Content Placeholder 2"/>
          <p:cNvSpPr>
            <a:spLocks noGrp="1"/>
          </p:cNvSpPr>
          <p:nvPr>
            <p:ph sz="half" idx="1"/>
          </p:nvPr>
        </p:nvSpPr>
        <p:spPr>
          <a:xfrm>
            <a:off x="759853" y="1790163"/>
            <a:ext cx="4893971" cy="4829578"/>
          </a:xfrm>
        </p:spPr>
        <p:txBody>
          <a:bodyPr>
            <a:normAutofit lnSpcReduction="10000"/>
          </a:bodyPr>
          <a:lstStyle/>
          <a:p>
            <a:r>
              <a:rPr lang="en-US" dirty="0" smtClean="0"/>
              <a:t>John F. Kennedy was slain by an assassin’s bullet in November of 1963, and when LBJ assumed the Presidency, he made it a priority to carry out many of Kennedy’s priorities.</a:t>
            </a:r>
          </a:p>
          <a:p>
            <a:r>
              <a:rPr lang="en-US" dirty="0" smtClean="0"/>
              <a:t>Since Kennedy had worked on the Civil Rights Act prior to his assassination, </a:t>
            </a:r>
            <a:r>
              <a:rPr lang="en-US" b="1" i="1" u="sng" dirty="0" smtClean="0">
                <a:effectLst>
                  <a:outerShdw blurRad="38100" dist="38100" dir="2700000" algn="tl">
                    <a:srgbClr val="000000">
                      <a:alpha val="43137"/>
                    </a:srgbClr>
                  </a:outerShdw>
                </a:effectLst>
              </a:rPr>
              <a:t>LBJ </a:t>
            </a:r>
            <a:r>
              <a:rPr lang="en-US" dirty="0" smtClean="0"/>
              <a:t>did everything in his power to get the </a:t>
            </a:r>
            <a:r>
              <a:rPr lang="en-US" b="1" i="1" u="sng" dirty="0" smtClean="0">
                <a:effectLst>
                  <a:outerShdw blurRad="38100" dist="38100" dir="2700000" algn="tl">
                    <a:srgbClr val="000000">
                      <a:alpha val="43137"/>
                    </a:srgbClr>
                  </a:outerShdw>
                </a:effectLst>
              </a:rPr>
              <a:t>Civil Rights Act of 1964 passed into law</a:t>
            </a:r>
            <a:r>
              <a:rPr lang="en-US" dirty="0" smtClean="0"/>
              <a:t>.</a:t>
            </a:r>
          </a:p>
          <a:p>
            <a:r>
              <a:rPr lang="en-US" b="1" i="1" u="sng" dirty="0" smtClean="0">
                <a:effectLst>
                  <a:outerShdw blurRad="38100" dist="38100" dir="2700000" algn="tl">
                    <a:srgbClr val="000000">
                      <a:alpha val="43137"/>
                    </a:srgbClr>
                  </a:outerShdw>
                </a:effectLst>
              </a:rPr>
              <a:t>The Civil Rights Act forbid discrimination based on race, sex or skin color.  </a:t>
            </a:r>
            <a:r>
              <a:rPr lang="en-US" dirty="0" smtClean="0"/>
              <a:t>It was a groundbreaking law both for the </a:t>
            </a:r>
            <a:r>
              <a:rPr lang="en-US" b="1" i="1" u="sng" dirty="0" smtClean="0">
                <a:effectLst>
                  <a:outerShdw blurRad="38100" dist="38100" dir="2700000" algn="tl">
                    <a:srgbClr val="000000">
                      <a:alpha val="43137"/>
                    </a:srgbClr>
                  </a:outerShdw>
                </a:effectLst>
              </a:rPr>
              <a:t>Civil Rights Movement and for the Feminist Movement.  Women gained access to colleges and athletic scholarships as a result of Title IX in the Civil Rights Act.  </a:t>
            </a:r>
            <a:endParaRPr lang="en-US" b="1" i="1" u="sng" dirty="0">
              <a:effectLst>
                <a:outerShdw blurRad="38100" dist="38100" dir="2700000" algn="tl">
                  <a:srgbClr val="000000">
                    <a:alpha val="43137"/>
                  </a:srgbClr>
                </a:outerShdw>
              </a:effectLst>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665349" y="1841679"/>
            <a:ext cx="6304861" cy="4224270"/>
          </a:xfrm>
        </p:spPr>
      </p:pic>
    </p:spTree>
    <p:extLst>
      <p:ext uri="{BB962C8B-B14F-4D97-AF65-F5344CB8AC3E}">
        <p14:creationId xmlns:p14="http://schemas.microsoft.com/office/powerpoint/2010/main" val="3765990906"/>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#86.  LBJ’s Great Society</a:t>
            </a:r>
            <a:endParaRPr lang="en-US" dirty="0"/>
          </a:p>
        </p:txBody>
      </p:sp>
      <p:sp>
        <p:nvSpPr>
          <p:cNvPr id="3" name="Content Placeholder 2"/>
          <p:cNvSpPr>
            <a:spLocks noGrp="1"/>
          </p:cNvSpPr>
          <p:nvPr>
            <p:ph sz="half" idx="1"/>
          </p:nvPr>
        </p:nvSpPr>
        <p:spPr>
          <a:xfrm>
            <a:off x="1024127" y="1674254"/>
            <a:ext cx="4591062" cy="5183745"/>
          </a:xfrm>
        </p:spPr>
        <p:txBody>
          <a:bodyPr>
            <a:normAutofit lnSpcReduction="10000"/>
          </a:bodyPr>
          <a:lstStyle/>
          <a:p>
            <a:r>
              <a:rPr lang="en-US" dirty="0" smtClean="0"/>
              <a:t>Lyndon Baines Johnson’s legislative program was called </a:t>
            </a:r>
            <a:r>
              <a:rPr lang="en-US" b="1" i="1" u="sng" dirty="0" smtClean="0">
                <a:effectLst>
                  <a:outerShdw blurRad="38100" dist="38100" dir="2700000" algn="tl">
                    <a:srgbClr val="000000">
                      <a:alpha val="43137"/>
                    </a:srgbClr>
                  </a:outerShdw>
                </a:effectLst>
              </a:rPr>
              <a:t>“The Great Society.”</a:t>
            </a:r>
            <a:r>
              <a:rPr lang="en-US" dirty="0" smtClean="0"/>
              <a:t>  LBJ believed that as the wealthiest and most powerful nation on Earth, Americans should be able to look after the poor in our own nation while simultaneously stopping the spread of communism abroad.  </a:t>
            </a:r>
            <a:r>
              <a:rPr lang="en-US" b="1" i="1" u="sng" dirty="0" smtClean="0">
                <a:effectLst>
                  <a:outerShdw blurRad="38100" dist="38100" dir="2700000" algn="tl">
                    <a:srgbClr val="000000">
                      <a:alpha val="43137"/>
                    </a:srgbClr>
                  </a:outerShdw>
                </a:effectLst>
              </a:rPr>
              <a:t>Great Society programs included Medicaid, Medicare, and Head Start</a:t>
            </a:r>
            <a:r>
              <a:rPr lang="en-US" dirty="0" smtClean="0"/>
              <a:t> – a pre-school program for underprivileged children.  He also passed both the </a:t>
            </a:r>
            <a:r>
              <a:rPr lang="en-US" b="1" i="1" u="sng" dirty="0" smtClean="0">
                <a:effectLst>
                  <a:outerShdw blurRad="38100" dist="38100" dir="2700000" algn="tl">
                    <a:srgbClr val="000000">
                      <a:alpha val="43137"/>
                    </a:srgbClr>
                  </a:outerShdw>
                </a:effectLst>
              </a:rPr>
              <a:t>Civil Rights Act of 1964 and the Voting Rights Act of 1965</a:t>
            </a:r>
            <a:r>
              <a:rPr lang="en-US" dirty="0" smtClean="0"/>
              <a:t>.  Were it not for his policy on the </a:t>
            </a:r>
            <a:r>
              <a:rPr lang="en-US" b="1" i="1" u="sng" dirty="0" smtClean="0">
                <a:effectLst>
                  <a:outerShdw blurRad="38100" dist="38100" dir="2700000" algn="tl">
                    <a:srgbClr val="000000">
                      <a:alpha val="43137"/>
                    </a:srgbClr>
                  </a:outerShdw>
                </a:effectLst>
              </a:rPr>
              <a:t>Vietnam War</a:t>
            </a:r>
            <a:r>
              <a:rPr lang="en-US" dirty="0" smtClean="0"/>
              <a:t>, which drained American money and lost American lives, he might be remembered as one of the nation’s best domestic leaders.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667665" y="1673901"/>
            <a:ext cx="6298193" cy="4289017"/>
          </a:xfrm>
        </p:spPr>
      </p:pic>
    </p:spTree>
    <p:extLst>
      <p:ext uri="{BB962C8B-B14F-4D97-AF65-F5344CB8AC3E}">
        <p14:creationId xmlns:p14="http://schemas.microsoft.com/office/powerpoint/2010/main" val="2295723695"/>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#87.  The gulf of Tonkin resolution</a:t>
            </a:r>
            <a:endParaRPr lang="en-US" dirty="0"/>
          </a:p>
        </p:txBody>
      </p:sp>
      <p:sp>
        <p:nvSpPr>
          <p:cNvPr id="3" name="Content Placeholder 2"/>
          <p:cNvSpPr>
            <a:spLocks noGrp="1"/>
          </p:cNvSpPr>
          <p:nvPr>
            <p:ph sz="half" idx="1"/>
          </p:nvPr>
        </p:nvSpPr>
        <p:spPr>
          <a:xfrm>
            <a:off x="798490" y="1751527"/>
            <a:ext cx="5177307" cy="4958366"/>
          </a:xfrm>
        </p:spPr>
        <p:txBody>
          <a:bodyPr>
            <a:normAutofit fontScale="92500"/>
          </a:bodyPr>
          <a:lstStyle/>
          <a:p>
            <a:r>
              <a:rPr lang="en-US" dirty="0" smtClean="0"/>
              <a:t>The United States of American went to war in Vietnam when the </a:t>
            </a:r>
            <a:r>
              <a:rPr lang="en-US" b="1" i="1" u="sng" dirty="0" smtClean="0">
                <a:effectLst>
                  <a:outerShdw blurRad="38100" dist="38100" dir="2700000" algn="tl">
                    <a:srgbClr val="000000">
                      <a:alpha val="43137"/>
                    </a:srgbClr>
                  </a:outerShdw>
                </a:effectLst>
              </a:rPr>
              <a:t>Gulf of Tonkin Resolution</a:t>
            </a:r>
            <a:r>
              <a:rPr lang="en-US" dirty="0" smtClean="0"/>
              <a:t> was passed by Congress in 1964.</a:t>
            </a:r>
          </a:p>
          <a:p>
            <a:r>
              <a:rPr lang="en-US" dirty="0" smtClean="0"/>
              <a:t>Lyndon Johnson had asked for authorization to fight against the communists in Vietnam after the so-called </a:t>
            </a:r>
            <a:r>
              <a:rPr lang="en-US" b="1" i="1" u="sng" dirty="0" smtClean="0">
                <a:effectLst>
                  <a:outerShdw blurRad="38100" dist="38100" dir="2700000" algn="tl">
                    <a:srgbClr val="000000">
                      <a:alpha val="43137"/>
                    </a:srgbClr>
                  </a:outerShdw>
                </a:effectLst>
              </a:rPr>
              <a:t>Gulf of Tonkin Incident</a:t>
            </a:r>
            <a:r>
              <a:rPr lang="en-US" dirty="0" smtClean="0"/>
              <a:t>.  </a:t>
            </a:r>
            <a:r>
              <a:rPr lang="en-US" b="1" i="1" u="sng" dirty="0" smtClean="0">
                <a:effectLst>
                  <a:outerShdw blurRad="38100" dist="38100" dir="2700000" algn="tl">
                    <a:srgbClr val="000000">
                      <a:alpha val="43137"/>
                    </a:srgbClr>
                  </a:outerShdw>
                </a:effectLst>
              </a:rPr>
              <a:t>It was reported that the USS Turner Joy and the USS Maddox were attacked by North Vietnamese gun boats.  Evidence was scant.</a:t>
            </a:r>
          </a:p>
          <a:p>
            <a:r>
              <a:rPr lang="en-US" b="1" i="1" u="sng" dirty="0" smtClean="0">
                <a:effectLst>
                  <a:outerShdw blurRad="38100" dist="38100" dir="2700000" algn="tl">
                    <a:srgbClr val="000000">
                      <a:alpha val="43137"/>
                    </a:srgbClr>
                  </a:outerShdw>
                </a:effectLst>
              </a:rPr>
              <a:t>The United States began sending troops to Vietnam in 1964, and by 1968, over 500,000 troops were fighting in Vietnam, to stop the spread of communism. Although Americans sent millions of dollars and hundreds of thousands of soldier to Vietnam between 1964 and 1975, we did not win the war.  Communism prevailed in Vietnam.</a:t>
            </a:r>
            <a:endParaRPr lang="en-US" b="1" i="1" u="sng" dirty="0">
              <a:effectLst>
                <a:outerShdw blurRad="38100" dist="38100" dir="2700000" algn="tl">
                  <a:srgbClr val="000000">
                    <a:alpha val="43137"/>
                  </a:srgbClr>
                </a:outerShdw>
              </a:effectLst>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099912" y="2228044"/>
            <a:ext cx="5671378" cy="3420239"/>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940129">
            <a:off x="6002267" y="3786175"/>
            <a:ext cx="1819961" cy="2733581"/>
          </a:xfrm>
          <a:prstGeom prst="rect">
            <a:avLst/>
          </a:prstGeom>
        </p:spPr>
      </p:pic>
    </p:spTree>
    <p:extLst>
      <p:ext uri="{BB962C8B-B14F-4D97-AF65-F5344CB8AC3E}">
        <p14:creationId xmlns:p14="http://schemas.microsoft.com/office/powerpoint/2010/main" val="140198090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7" y="585216"/>
            <a:ext cx="10412311" cy="1499616"/>
          </a:xfrm>
        </p:spPr>
        <p:txBody>
          <a:bodyPr/>
          <a:lstStyle/>
          <a:p>
            <a:r>
              <a:rPr lang="en-US" dirty="0" smtClean="0"/>
              <a:t>#88.  Selma and the Voting Rights Act of 1965</a:t>
            </a:r>
            <a:endParaRPr lang="en-US" dirty="0"/>
          </a:p>
        </p:txBody>
      </p:sp>
      <p:sp>
        <p:nvSpPr>
          <p:cNvPr id="3" name="Content Placeholder 2"/>
          <p:cNvSpPr>
            <a:spLocks noGrp="1"/>
          </p:cNvSpPr>
          <p:nvPr>
            <p:ph sz="half" idx="1"/>
          </p:nvPr>
        </p:nvSpPr>
        <p:spPr>
          <a:xfrm>
            <a:off x="1024127" y="1906073"/>
            <a:ext cx="4269090" cy="4403287"/>
          </a:xfrm>
        </p:spPr>
        <p:txBody>
          <a:bodyPr>
            <a:normAutofit lnSpcReduction="10000"/>
          </a:bodyPr>
          <a:lstStyle/>
          <a:p>
            <a:r>
              <a:rPr lang="en-US" b="1" i="1" u="sng" dirty="0" smtClean="0">
                <a:effectLst>
                  <a:outerShdw blurRad="38100" dist="38100" dir="2700000" algn="tl">
                    <a:srgbClr val="000000">
                      <a:alpha val="43137"/>
                    </a:srgbClr>
                  </a:outerShdw>
                </a:effectLst>
              </a:rPr>
              <a:t>George Wallace </a:t>
            </a:r>
            <a:r>
              <a:rPr lang="en-US" dirty="0" smtClean="0"/>
              <a:t>forbid the planned march from Selma to Montgomery in 1965; however, leaders of the march carried on – </a:t>
            </a:r>
            <a:r>
              <a:rPr lang="en-US" b="1" i="1" u="sng" dirty="0" smtClean="0">
                <a:effectLst>
                  <a:outerShdw blurRad="38100" dist="38100" dir="2700000" algn="tl">
                    <a:srgbClr val="000000">
                      <a:alpha val="43137"/>
                    </a:srgbClr>
                  </a:outerShdw>
                </a:effectLst>
              </a:rPr>
              <a:t>non-violently</a:t>
            </a:r>
            <a:r>
              <a:rPr lang="en-US" dirty="0" smtClean="0"/>
              <a:t>.  As </a:t>
            </a:r>
            <a:r>
              <a:rPr lang="en-US" b="1" i="1" u="sng" dirty="0" smtClean="0">
                <a:effectLst>
                  <a:outerShdw blurRad="38100" dist="38100" dir="2700000" algn="tl">
                    <a:srgbClr val="000000">
                      <a:alpha val="43137"/>
                    </a:srgbClr>
                  </a:outerShdw>
                </a:effectLst>
              </a:rPr>
              <a:t>they approached the Edmund Pettis Bridge, they were assaulted by Alabama State Troopers</a:t>
            </a:r>
            <a:r>
              <a:rPr lang="en-US" dirty="0" smtClean="0"/>
              <a:t>.  When Americans saw the footage of state troopers hitting peaceful church-women and non-violent marchers with </a:t>
            </a:r>
            <a:r>
              <a:rPr lang="en-US" dirty="0" err="1" smtClean="0"/>
              <a:t>billy</a:t>
            </a:r>
            <a:r>
              <a:rPr lang="en-US" dirty="0" smtClean="0"/>
              <a:t> clubs, firing tear gas into the crowd, and violently beating peaceful marchers in retreat, they were outraged.  </a:t>
            </a:r>
            <a:r>
              <a:rPr lang="en-US" b="1" i="1" u="sng" dirty="0" smtClean="0">
                <a:effectLst>
                  <a:outerShdw blurRad="38100" dist="38100" dir="2700000" algn="tl">
                    <a:srgbClr val="000000">
                      <a:alpha val="43137"/>
                    </a:srgbClr>
                  </a:outerShdw>
                </a:effectLst>
              </a:rPr>
              <a:t>The Voting Rights Act of 1965 was passed to put an end to the violent “Jim Crow” South</a:t>
            </a:r>
            <a:r>
              <a:rPr lang="en-US" dirty="0" smtClean="0"/>
              <a:t>.</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641907" y="1921974"/>
            <a:ext cx="5920253" cy="4440189"/>
          </a:xfrm>
        </p:spPr>
      </p:pic>
    </p:spTree>
    <p:extLst>
      <p:ext uri="{BB962C8B-B14F-4D97-AF65-F5344CB8AC3E}">
        <p14:creationId xmlns:p14="http://schemas.microsoft.com/office/powerpoint/2010/main" val="31500795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#8.  The stamp act of 1765 </a:t>
            </a:r>
            <a:endParaRPr lang="en-US" dirty="0"/>
          </a:p>
        </p:txBody>
      </p:sp>
      <p:sp>
        <p:nvSpPr>
          <p:cNvPr id="3" name="Content Placeholder 2"/>
          <p:cNvSpPr>
            <a:spLocks noGrp="1"/>
          </p:cNvSpPr>
          <p:nvPr>
            <p:ph sz="half" idx="1"/>
          </p:nvPr>
        </p:nvSpPr>
        <p:spPr>
          <a:xfrm>
            <a:off x="708338" y="1803042"/>
            <a:ext cx="6284890" cy="4945487"/>
          </a:xfrm>
        </p:spPr>
        <p:txBody>
          <a:bodyPr>
            <a:normAutofit lnSpcReduction="10000"/>
          </a:bodyPr>
          <a:lstStyle/>
          <a:p>
            <a:r>
              <a:rPr lang="en-US" dirty="0" smtClean="0"/>
              <a:t>England’s first effort to collect taxes from their American subjects was the </a:t>
            </a:r>
            <a:r>
              <a:rPr lang="en-US" b="1" i="1" u="sng" dirty="0" smtClean="0">
                <a:effectLst>
                  <a:outerShdw blurRad="38100" dist="38100" dir="2700000" algn="tl">
                    <a:srgbClr val="000000">
                      <a:alpha val="43137"/>
                    </a:srgbClr>
                  </a:outerShdw>
                </a:effectLst>
              </a:rPr>
              <a:t>Stamp Act of 1765</a:t>
            </a:r>
            <a:r>
              <a:rPr lang="en-US" dirty="0" smtClean="0"/>
              <a:t>.  Americans were angered that Parliament – a legislature in which Americans had no representation at all – would attempt to place a tax on them.</a:t>
            </a:r>
          </a:p>
          <a:p>
            <a:r>
              <a:rPr lang="en-US" dirty="0" smtClean="0"/>
              <a:t>In Virginia, the </a:t>
            </a:r>
            <a:r>
              <a:rPr lang="en-US" b="1" i="1" u="sng" dirty="0" smtClean="0">
                <a:effectLst>
                  <a:outerShdw blurRad="38100" dist="38100" dir="2700000" algn="tl">
                    <a:srgbClr val="000000">
                      <a:alpha val="43137"/>
                    </a:srgbClr>
                  </a:outerShdw>
                </a:effectLst>
              </a:rPr>
              <a:t>Stamp Act Congress</a:t>
            </a:r>
            <a:r>
              <a:rPr lang="en-US" dirty="0" smtClean="0"/>
              <a:t> met to denounce the measure.</a:t>
            </a:r>
          </a:p>
          <a:p>
            <a:r>
              <a:rPr lang="en-US" dirty="0" smtClean="0"/>
              <a:t>In Boston, </a:t>
            </a:r>
            <a:r>
              <a:rPr lang="en-US" b="1" i="1" u="sng" dirty="0" smtClean="0">
                <a:effectLst>
                  <a:outerShdw blurRad="38100" dist="38100" dir="2700000" algn="tl">
                    <a:srgbClr val="000000">
                      <a:alpha val="43137"/>
                    </a:srgbClr>
                  </a:outerShdw>
                </a:effectLst>
              </a:rPr>
              <a:t>Samuel Adams founded the Sons of Liberty</a:t>
            </a:r>
            <a:r>
              <a:rPr lang="en-US" dirty="0" smtClean="0"/>
              <a:t>, who opposed the Stamp Act using violent force and threats against possible tax collectors.</a:t>
            </a:r>
          </a:p>
          <a:p>
            <a:r>
              <a:rPr lang="en-US" dirty="0" smtClean="0"/>
              <a:t>Before the end of the year, </a:t>
            </a:r>
            <a:r>
              <a:rPr lang="en-US" b="1" i="1" u="sng" dirty="0" smtClean="0">
                <a:effectLst>
                  <a:outerShdw blurRad="38100" dist="38100" dir="2700000" algn="tl">
                    <a:srgbClr val="000000">
                      <a:alpha val="43137"/>
                    </a:srgbClr>
                  </a:outerShdw>
                </a:effectLst>
              </a:rPr>
              <a:t>the Stamp Act was repealed</a:t>
            </a:r>
            <a:r>
              <a:rPr lang="en-US" dirty="0" smtClean="0"/>
              <a:t> and Americans celebrated. However, the Parliament passed a </a:t>
            </a:r>
            <a:r>
              <a:rPr lang="en-US" b="1" i="1" u="sng" dirty="0" smtClean="0">
                <a:effectLst>
                  <a:outerShdw blurRad="38100" dist="38100" dir="2700000" algn="tl">
                    <a:srgbClr val="000000">
                      <a:alpha val="43137"/>
                    </a:srgbClr>
                  </a:outerShdw>
                </a:effectLst>
              </a:rPr>
              <a:t>Declaratory Act in 1766  </a:t>
            </a:r>
            <a:r>
              <a:rPr lang="en-US" dirty="0" smtClean="0"/>
              <a:t>– claiming they could tax their American colonists whenever they wanted!</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098263" y="734615"/>
            <a:ext cx="4235146" cy="5677141"/>
          </a:xfrm>
        </p:spPr>
      </p:pic>
    </p:spTree>
    <p:extLst>
      <p:ext uri="{BB962C8B-B14F-4D97-AF65-F5344CB8AC3E}">
        <p14:creationId xmlns:p14="http://schemas.microsoft.com/office/powerpoint/2010/main" val="667292925"/>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#89.  The Tet offensive – January 1968</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792117" y="1710584"/>
            <a:ext cx="5441257" cy="3196738"/>
          </a:xfrm>
        </p:spPr>
      </p:pic>
      <p:sp>
        <p:nvSpPr>
          <p:cNvPr id="4" name="Content Placeholder 3"/>
          <p:cNvSpPr>
            <a:spLocks noGrp="1"/>
          </p:cNvSpPr>
          <p:nvPr>
            <p:ph sz="half" idx="2"/>
          </p:nvPr>
        </p:nvSpPr>
        <p:spPr>
          <a:xfrm>
            <a:off x="6516710" y="1803041"/>
            <a:ext cx="5447763" cy="4726547"/>
          </a:xfrm>
        </p:spPr>
        <p:txBody>
          <a:bodyPr>
            <a:normAutofit/>
          </a:bodyPr>
          <a:lstStyle/>
          <a:p>
            <a:r>
              <a:rPr lang="en-US" dirty="0" smtClean="0"/>
              <a:t>Since the United States had entered the war in 1964, Johnson and his advisors had told Americans that we were just on the verge of victory.  A few more soldiers or another campaign might end the war.  But in 1968, the Vietnamese launched a surprise counterattack known as the Tet Offensive.  Although it was completely put down, Americans began to doubt their leaders.  News reporter Walter Cronkite proclaimed, “We are mired in a stalemate.”  As doubt over the success of the war grew, peace protesters took to the streets and a “Credibility Gap” – doubt in the President’s leadership and his word – emerged.</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1993" y="4688381"/>
            <a:ext cx="3011175" cy="1686258"/>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469857">
            <a:off x="3979437" y="3845310"/>
            <a:ext cx="1743075" cy="2628900"/>
          </a:xfrm>
          <a:prstGeom prst="rect">
            <a:avLst/>
          </a:prstGeom>
        </p:spPr>
      </p:pic>
      <p:sp>
        <p:nvSpPr>
          <p:cNvPr id="8" name="Rounded Rectangle 7"/>
          <p:cNvSpPr/>
          <p:nvPr/>
        </p:nvSpPr>
        <p:spPr>
          <a:xfrm>
            <a:off x="927279" y="6143223"/>
            <a:ext cx="5087155" cy="528034"/>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r>
              <a:rPr lang="en-US" sz="1400" b="1" dirty="0" smtClean="0"/>
              <a:t>Protests – Doves – increased as the war in Vietnam appeared to be in a stalemate.  War Hawks still feared the domino theory. </a:t>
            </a:r>
            <a:endParaRPr lang="en-US" sz="1400" b="1" dirty="0"/>
          </a:p>
        </p:txBody>
      </p:sp>
    </p:spTree>
    <p:extLst>
      <p:ext uri="{BB962C8B-B14F-4D97-AF65-F5344CB8AC3E}">
        <p14:creationId xmlns:p14="http://schemas.microsoft.com/office/powerpoint/2010/main" val="416467493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243584"/>
          </a:xfrm>
        </p:spPr>
        <p:txBody>
          <a:bodyPr/>
          <a:lstStyle/>
          <a:p>
            <a:r>
              <a:rPr lang="en-US" dirty="0" smtClean="0"/>
              <a:t>#90.  Nixon visits china – détente </a:t>
            </a:r>
            <a:endParaRPr lang="en-US" dirty="0"/>
          </a:p>
        </p:txBody>
      </p:sp>
      <p:sp>
        <p:nvSpPr>
          <p:cNvPr id="3" name="Content Placeholder 2"/>
          <p:cNvSpPr>
            <a:spLocks noGrp="1"/>
          </p:cNvSpPr>
          <p:nvPr>
            <p:ph sz="half" idx="1"/>
          </p:nvPr>
        </p:nvSpPr>
        <p:spPr>
          <a:xfrm>
            <a:off x="1024127" y="1712890"/>
            <a:ext cx="5415310" cy="4596470"/>
          </a:xfrm>
        </p:spPr>
        <p:txBody>
          <a:bodyPr>
            <a:normAutofit lnSpcReduction="10000"/>
          </a:bodyPr>
          <a:lstStyle/>
          <a:p>
            <a:r>
              <a:rPr lang="en-US" b="1" i="1" u="sng" dirty="0" smtClean="0">
                <a:effectLst>
                  <a:outerShdw blurRad="38100" dist="38100" dir="2700000" algn="tl">
                    <a:srgbClr val="000000">
                      <a:alpha val="43137"/>
                    </a:srgbClr>
                  </a:outerShdw>
                </a:effectLst>
              </a:rPr>
              <a:t>While Richard Nixon was President, Henry Kissinger served as the Secretary of State.  The two men attempted to scale down tensions with our Communist rivals</a:t>
            </a:r>
            <a:r>
              <a:rPr lang="en-US" dirty="0" smtClean="0"/>
              <a:t>. </a:t>
            </a:r>
          </a:p>
          <a:p>
            <a:pPr>
              <a:buFont typeface="Wingdings" panose="05000000000000000000" pitchFamily="2" charset="2"/>
              <a:buChar char="q"/>
            </a:pPr>
            <a:r>
              <a:rPr lang="en-US" dirty="0"/>
              <a:t> </a:t>
            </a:r>
            <a:r>
              <a:rPr lang="en-US" dirty="0" smtClean="0"/>
              <a:t> </a:t>
            </a:r>
            <a:r>
              <a:rPr lang="en-US" b="1" i="1" u="sng" dirty="0" smtClean="0">
                <a:effectLst>
                  <a:outerShdw blurRad="38100" dist="38100" dir="2700000" algn="tl">
                    <a:srgbClr val="000000">
                      <a:alpha val="43137"/>
                    </a:srgbClr>
                  </a:outerShdw>
                </a:effectLst>
              </a:rPr>
              <a:t>Nixon visited China </a:t>
            </a:r>
            <a:r>
              <a:rPr lang="en-US" dirty="0" smtClean="0"/>
              <a:t>to open relations with Mao Zedong and his deputy Zhou </a:t>
            </a:r>
            <a:r>
              <a:rPr lang="en-US" dirty="0" err="1" smtClean="0"/>
              <a:t>Enlai</a:t>
            </a:r>
            <a:r>
              <a:rPr lang="en-US" dirty="0" smtClean="0"/>
              <a:t>. </a:t>
            </a:r>
          </a:p>
          <a:p>
            <a:pPr>
              <a:buFont typeface="Wingdings" panose="05000000000000000000" pitchFamily="2" charset="2"/>
              <a:buChar char="q"/>
            </a:pPr>
            <a:r>
              <a:rPr lang="en-US" dirty="0"/>
              <a:t> </a:t>
            </a:r>
            <a:r>
              <a:rPr lang="en-US" dirty="0" smtClean="0"/>
              <a:t> Nixon determined to follow the policy of détente with the Soviet Union.  He signed the </a:t>
            </a:r>
            <a:r>
              <a:rPr lang="en-US" b="1" i="1" u="sng" dirty="0" smtClean="0">
                <a:effectLst>
                  <a:outerShdw blurRad="38100" dist="38100" dir="2700000" algn="tl">
                    <a:srgbClr val="000000">
                      <a:alpha val="43137"/>
                    </a:srgbClr>
                  </a:outerShdw>
                </a:effectLst>
              </a:rPr>
              <a:t>SALT (Strategic Arms Limitation Treaty) </a:t>
            </a:r>
            <a:r>
              <a:rPr lang="en-US" dirty="0" smtClean="0"/>
              <a:t>Treaty with the Soviets. </a:t>
            </a:r>
          </a:p>
          <a:p>
            <a:pPr>
              <a:buFont typeface="Wingdings" panose="05000000000000000000" pitchFamily="2" charset="2"/>
              <a:buChar char="q"/>
            </a:pPr>
            <a:r>
              <a:rPr lang="en-US" dirty="0"/>
              <a:t> </a:t>
            </a:r>
            <a:r>
              <a:rPr lang="en-US" dirty="0" smtClean="0"/>
              <a:t> Nixon attempted to withdraw the nation from the war in Vietnam.  His </a:t>
            </a:r>
            <a:r>
              <a:rPr lang="en-US" b="1" i="1" u="sng" dirty="0" smtClean="0">
                <a:effectLst>
                  <a:outerShdw blurRad="38100" dist="38100" dir="2700000" algn="tl">
                    <a:srgbClr val="000000">
                      <a:alpha val="43137"/>
                    </a:srgbClr>
                  </a:outerShdw>
                </a:effectLst>
              </a:rPr>
              <a:t>Vietnamization </a:t>
            </a:r>
            <a:r>
              <a:rPr lang="en-US" dirty="0" smtClean="0"/>
              <a:t>policy essential put the burden of fighting the war on the South Vietnamese.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558226" y="1732209"/>
            <a:ext cx="4775182" cy="4706966"/>
          </a:xfrm>
        </p:spPr>
      </p:pic>
    </p:spTree>
    <p:extLst>
      <p:ext uri="{BB962C8B-B14F-4D97-AF65-F5344CB8AC3E}">
        <p14:creationId xmlns:p14="http://schemas.microsoft.com/office/powerpoint/2010/main" val="38835345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10476706" cy="1499616"/>
          </a:xfrm>
        </p:spPr>
        <p:txBody>
          <a:bodyPr/>
          <a:lstStyle/>
          <a:p>
            <a:r>
              <a:rPr lang="en-US" dirty="0" smtClean="0"/>
              <a:t>#91.  The Watergate scandal – Nixon resigns</a:t>
            </a:r>
            <a:endParaRPr lang="en-US" dirty="0"/>
          </a:p>
        </p:txBody>
      </p:sp>
      <p:sp>
        <p:nvSpPr>
          <p:cNvPr id="3" name="Content Placeholder 2"/>
          <p:cNvSpPr>
            <a:spLocks noGrp="1"/>
          </p:cNvSpPr>
          <p:nvPr>
            <p:ph sz="half" idx="1"/>
          </p:nvPr>
        </p:nvSpPr>
        <p:spPr>
          <a:xfrm>
            <a:off x="1024126" y="1841679"/>
            <a:ext cx="5312279" cy="4467681"/>
          </a:xfrm>
        </p:spPr>
        <p:txBody>
          <a:bodyPr>
            <a:normAutofit lnSpcReduction="10000"/>
          </a:bodyPr>
          <a:lstStyle/>
          <a:p>
            <a:pPr marL="0" indent="0">
              <a:buNone/>
            </a:pPr>
            <a:r>
              <a:rPr lang="en-US" b="1" i="1" u="sng" dirty="0" smtClean="0">
                <a:effectLst>
                  <a:outerShdw blurRad="38100" dist="38100" dir="2700000" algn="tl">
                    <a:srgbClr val="000000">
                      <a:alpha val="43137"/>
                    </a:srgbClr>
                  </a:outerShdw>
                </a:effectLst>
              </a:rPr>
              <a:t>Richard Nixon was forced to resign from office in 1974 by the Watergate Scandal</a:t>
            </a:r>
            <a:r>
              <a:rPr lang="en-US" dirty="0" smtClean="0"/>
              <a:t>.  Nixon had hired a team of </a:t>
            </a:r>
            <a:r>
              <a:rPr lang="en-US" b="1" i="1" u="sng" dirty="0" smtClean="0">
                <a:effectLst>
                  <a:outerShdw blurRad="38100" dist="38100" dir="2700000" algn="tl">
                    <a:srgbClr val="000000">
                      <a:alpha val="43137"/>
                    </a:srgbClr>
                  </a:outerShdw>
                </a:effectLst>
              </a:rPr>
              <a:t>burglars to break into the Watergate Hotel during the Democratic National Convention in 1972</a:t>
            </a:r>
            <a:r>
              <a:rPr lang="en-US" dirty="0" smtClean="0"/>
              <a:t>.  When the burglars were discovered, a paper trail came back to the White House.  Nixon’s Oval Office had </a:t>
            </a:r>
            <a:r>
              <a:rPr lang="en-US" b="1" i="1" u="sng" dirty="0" smtClean="0">
                <a:effectLst>
                  <a:outerShdw blurRad="38100" dist="38100" dir="2700000" algn="tl">
                    <a:srgbClr val="000000">
                      <a:alpha val="43137"/>
                    </a:srgbClr>
                  </a:outerShdw>
                </a:effectLst>
              </a:rPr>
              <a:t>recording devices which taped every conversation which took place there</a:t>
            </a:r>
            <a:r>
              <a:rPr lang="en-US" dirty="0" smtClean="0"/>
              <a:t>.  When this was revealed, Congress demanded the tapes.  A long court struggle ensued.  Eventually, </a:t>
            </a:r>
            <a:r>
              <a:rPr lang="en-US" b="1" i="1" u="sng" dirty="0" smtClean="0">
                <a:effectLst>
                  <a:outerShdw blurRad="38100" dist="38100" dir="2700000" algn="tl">
                    <a:srgbClr val="000000">
                      <a:alpha val="43137"/>
                    </a:srgbClr>
                  </a:outerShdw>
                </a:effectLst>
              </a:rPr>
              <a:t>the Courts determined that Nixon must hand over the tapes.  Congress had prepared articles of impeachment and he was sure to be removed from office when Nixon determined that it would be better to resign.</a:t>
            </a:r>
            <a:endParaRPr lang="en-US" b="1" i="1" u="sng" dirty="0">
              <a:effectLst>
                <a:outerShdw blurRad="38100" dist="38100" dir="2700000" algn="tl">
                  <a:srgbClr val="000000">
                    <a:alpha val="43137"/>
                  </a:srgbClr>
                </a:outerShdw>
              </a:effectLst>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438066" y="1835239"/>
            <a:ext cx="4753674" cy="4617855"/>
          </a:xfrm>
        </p:spPr>
      </p:pic>
    </p:spTree>
    <p:extLst>
      <p:ext uri="{BB962C8B-B14F-4D97-AF65-F5344CB8AC3E}">
        <p14:creationId xmlns:p14="http://schemas.microsoft.com/office/powerpoint/2010/main" val="249827801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2"/>
          </p:nvPr>
        </p:nvPicPr>
        <p:blipFill>
          <a:blip r:embed="rId2">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rot="670931">
            <a:off x="8222960" y="1180725"/>
            <a:ext cx="3773909" cy="4965669"/>
          </a:xfrm>
        </p:spPr>
      </p:pic>
      <p:sp>
        <p:nvSpPr>
          <p:cNvPr id="2" name="Title 1"/>
          <p:cNvSpPr>
            <a:spLocks noGrp="1"/>
          </p:cNvSpPr>
          <p:nvPr>
            <p:ph type="title"/>
          </p:nvPr>
        </p:nvSpPr>
        <p:spPr/>
        <p:txBody>
          <a:bodyPr/>
          <a:lstStyle/>
          <a:p>
            <a:r>
              <a:rPr lang="en-US" dirty="0" smtClean="0"/>
              <a:t>#92.  The Iran hostage crisis of 1979 - 1980</a:t>
            </a:r>
            <a:endParaRPr lang="en-US" dirty="0"/>
          </a:p>
        </p:txBody>
      </p:sp>
      <p:sp>
        <p:nvSpPr>
          <p:cNvPr id="3" name="Content Placeholder 2"/>
          <p:cNvSpPr>
            <a:spLocks noGrp="1"/>
          </p:cNvSpPr>
          <p:nvPr>
            <p:ph sz="half" idx="1"/>
          </p:nvPr>
        </p:nvSpPr>
        <p:spPr>
          <a:xfrm>
            <a:off x="1024126" y="1725769"/>
            <a:ext cx="6110769" cy="4958366"/>
          </a:xfrm>
        </p:spPr>
        <p:txBody>
          <a:bodyPr/>
          <a:lstStyle/>
          <a:p>
            <a:r>
              <a:rPr lang="en-US" dirty="0" smtClean="0"/>
              <a:t>While Jimmy Carter was President of the United States, this embarrassing and deadly crisis played out.  </a:t>
            </a:r>
            <a:r>
              <a:rPr lang="en-US" b="1" i="1" u="sng" dirty="0" smtClean="0">
                <a:effectLst>
                  <a:outerShdw blurRad="38100" dist="38100" dir="2700000" algn="tl">
                    <a:srgbClr val="000000">
                      <a:alpha val="43137"/>
                    </a:srgbClr>
                  </a:outerShdw>
                </a:effectLst>
              </a:rPr>
              <a:t>The Iran Hostage Crisis lasted for over a year</a:t>
            </a:r>
            <a:r>
              <a:rPr lang="en-US" dirty="0" smtClean="0"/>
              <a:t>.</a:t>
            </a:r>
          </a:p>
          <a:p>
            <a:r>
              <a:rPr lang="en-US" dirty="0" smtClean="0"/>
              <a:t>The Ayatollah Khomeini took power in Iran in 1979.  During the revolution which resulted in his takeover, Americans had sided with his rivals.  </a:t>
            </a:r>
            <a:r>
              <a:rPr lang="en-US" b="1" i="1" u="sng" dirty="0" smtClean="0">
                <a:effectLst>
                  <a:outerShdw blurRad="38100" dist="38100" dir="2700000" algn="tl">
                    <a:srgbClr val="000000">
                      <a:alpha val="43137"/>
                    </a:srgbClr>
                  </a:outerShdw>
                </a:effectLst>
              </a:rPr>
              <a:t>Iranian students assaulted the US Embassy in Tehran and took our diplomats there hostage</a:t>
            </a:r>
            <a:r>
              <a:rPr lang="en-US" dirty="0" smtClean="0"/>
              <a:t>.</a:t>
            </a:r>
          </a:p>
          <a:p>
            <a:r>
              <a:rPr lang="en-US" dirty="0" smtClean="0"/>
              <a:t>Although he tried </a:t>
            </a:r>
            <a:r>
              <a:rPr lang="en-US" b="1" i="1" u="sng" dirty="0" smtClean="0">
                <a:effectLst>
                  <a:outerShdw blurRad="38100" dist="38100" dir="2700000" algn="tl">
                    <a:srgbClr val="000000">
                      <a:alpha val="43137"/>
                    </a:srgbClr>
                  </a:outerShdw>
                </a:effectLst>
              </a:rPr>
              <a:t>both negotiations and the failed Operation Eagle Claw to rescue the hostages</a:t>
            </a:r>
            <a:r>
              <a:rPr lang="en-US" dirty="0" smtClean="0"/>
              <a:t>, they </a:t>
            </a:r>
            <a:r>
              <a:rPr lang="en-US" b="1" i="1" u="sng" dirty="0" smtClean="0">
                <a:effectLst>
                  <a:outerShdw blurRad="38100" dist="38100" dir="2700000" algn="tl">
                    <a:srgbClr val="000000">
                      <a:alpha val="43137"/>
                    </a:srgbClr>
                  </a:outerShdw>
                </a:effectLst>
              </a:rPr>
              <a:t>would not be released</a:t>
            </a:r>
            <a:r>
              <a:rPr lang="en-US" dirty="0" smtClean="0"/>
              <a:t> until Ronald Reagan became President in 1981.  The United States appeared weak, and </a:t>
            </a:r>
            <a:r>
              <a:rPr lang="en-US" b="1" i="1" u="sng" dirty="0" smtClean="0">
                <a:effectLst>
                  <a:outerShdw blurRad="38100" dist="38100" dir="2700000" algn="tl">
                    <a:srgbClr val="000000">
                      <a:alpha val="43137"/>
                    </a:srgbClr>
                  </a:outerShdw>
                </a:effectLst>
              </a:rPr>
              <a:t>Jimmy Carter appeared helpless to do anything for his people</a:t>
            </a:r>
            <a:r>
              <a:rPr lang="en-US" dirty="0" smtClean="0"/>
              <a:t>. </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50466" y="4507929"/>
            <a:ext cx="2659449" cy="1957266"/>
          </a:xfrm>
          <a:prstGeom prst="rect">
            <a:avLst/>
          </a:prstGeom>
        </p:spPr>
      </p:pic>
      <p:sp>
        <p:nvSpPr>
          <p:cNvPr id="6" name="Rounded Rectangle 5"/>
          <p:cNvSpPr/>
          <p:nvPr/>
        </p:nvSpPr>
        <p:spPr>
          <a:xfrm>
            <a:off x="7321677" y="6226936"/>
            <a:ext cx="4282188" cy="56667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r>
              <a:rPr lang="en-US" sz="1200" b="1" dirty="0" smtClean="0"/>
              <a:t>Operation Eagle Claw failed to rescue American Hostages, and Carter appeared weak compared to the Ayatollah Khomeini. </a:t>
            </a:r>
            <a:endParaRPr lang="en-US" sz="1200" b="1" dirty="0"/>
          </a:p>
        </p:txBody>
      </p:sp>
    </p:spTree>
    <p:extLst>
      <p:ext uri="{BB962C8B-B14F-4D97-AF65-F5344CB8AC3E}">
        <p14:creationId xmlns:p14="http://schemas.microsoft.com/office/powerpoint/2010/main" val="179144438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7" y="585216"/>
            <a:ext cx="9987309" cy="1499616"/>
          </a:xfrm>
        </p:spPr>
        <p:txBody>
          <a:bodyPr/>
          <a:lstStyle/>
          <a:p>
            <a:r>
              <a:rPr lang="en-US" dirty="0" smtClean="0"/>
              <a:t>#93.  The reagan-gorbachev summits, 1980s</a:t>
            </a:r>
            <a:endParaRPr lang="en-US" dirty="0"/>
          </a:p>
        </p:txBody>
      </p:sp>
      <p:sp>
        <p:nvSpPr>
          <p:cNvPr id="3" name="Content Placeholder 2"/>
          <p:cNvSpPr>
            <a:spLocks noGrp="1"/>
          </p:cNvSpPr>
          <p:nvPr>
            <p:ph sz="half" idx="1"/>
          </p:nvPr>
        </p:nvSpPr>
        <p:spPr>
          <a:xfrm>
            <a:off x="1024126" y="1759870"/>
            <a:ext cx="5376673" cy="4782598"/>
          </a:xfrm>
        </p:spPr>
        <p:txBody>
          <a:bodyPr>
            <a:normAutofit lnSpcReduction="10000"/>
          </a:bodyPr>
          <a:lstStyle/>
          <a:p>
            <a:r>
              <a:rPr lang="en-US" dirty="0" smtClean="0"/>
              <a:t>During the 1980s, </a:t>
            </a:r>
            <a:r>
              <a:rPr lang="en-US" b="1" i="1" u="sng" dirty="0" smtClean="0">
                <a:effectLst>
                  <a:outerShdw blurRad="38100" dist="38100" dir="2700000" algn="tl">
                    <a:srgbClr val="000000">
                      <a:alpha val="43137"/>
                    </a:srgbClr>
                  </a:outerShdw>
                </a:effectLst>
              </a:rPr>
              <a:t>Ronald Reagan and Michael Gorbachev </a:t>
            </a:r>
            <a:r>
              <a:rPr lang="en-US" dirty="0" smtClean="0"/>
              <a:t>met on several occasions to attempt to </a:t>
            </a:r>
            <a:r>
              <a:rPr lang="en-US" b="1" i="1" dirty="0" smtClean="0">
                <a:effectLst>
                  <a:outerShdw blurRad="38100" dist="38100" dir="2700000" algn="tl">
                    <a:srgbClr val="000000">
                      <a:alpha val="43137"/>
                    </a:srgbClr>
                  </a:outerShdw>
                </a:effectLst>
              </a:rPr>
              <a:t>de-escalate the arms race </a:t>
            </a:r>
            <a:r>
              <a:rPr lang="en-US" dirty="0" smtClean="0"/>
              <a:t>between the Soviet Union and the United States.</a:t>
            </a:r>
          </a:p>
          <a:p>
            <a:r>
              <a:rPr lang="en-US" dirty="0" smtClean="0"/>
              <a:t>Although President Reagan was deeply mistrustful of the USSR when he entered office, Michael Gorbachev’s devotion to </a:t>
            </a:r>
            <a:r>
              <a:rPr lang="en-US" b="1" i="1" u="sng" dirty="0" smtClean="0">
                <a:effectLst>
                  <a:outerShdw blurRad="38100" dist="38100" dir="2700000" algn="tl">
                    <a:srgbClr val="000000">
                      <a:alpha val="43137"/>
                    </a:srgbClr>
                  </a:outerShdw>
                </a:effectLst>
              </a:rPr>
              <a:t>glasnost and perestroika – economic reforms and a more open society</a:t>
            </a:r>
            <a:r>
              <a:rPr lang="en-US" dirty="0" smtClean="0"/>
              <a:t> – won him over.</a:t>
            </a:r>
          </a:p>
          <a:p>
            <a:r>
              <a:rPr lang="en-US" b="1" i="1" u="sng" dirty="0" smtClean="0">
                <a:effectLst>
                  <a:outerShdw blurRad="38100" dist="38100" dir="2700000" algn="tl">
                    <a:srgbClr val="000000">
                      <a:alpha val="43137"/>
                    </a:srgbClr>
                  </a:outerShdw>
                </a:effectLst>
              </a:rPr>
              <a:t>They met three times: in Iceland, in Moscow, and in Washington, D.C.; each meeting made the world a safer place.  Reagan eventually challenged Gorbachev to “Tear Down this Wall!” while standing at the Berlin Wall.</a:t>
            </a:r>
            <a:r>
              <a:rPr lang="en-US" dirty="0" smtClean="0"/>
              <a:t>  It fell just a few years later.</a:t>
            </a:r>
            <a:endParaRPr lang="en-US" dirty="0"/>
          </a:p>
        </p:txBody>
      </p:sp>
      <p:pic>
        <p:nvPicPr>
          <p:cNvPr id="8" name="Content Placeholder 7"/>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rot="21337662">
            <a:off x="6589479" y="2092816"/>
            <a:ext cx="3142753" cy="4022725"/>
          </a:xfr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6862" y="1759870"/>
            <a:ext cx="3046095" cy="3809209"/>
          </a:xfrm>
          <a:prstGeom prst="rect">
            <a:avLst/>
          </a:prstGeom>
        </p:spPr>
      </p:pic>
    </p:spTree>
    <p:extLst>
      <p:ext uri="{BB962C8B-B14F-4D97-AF65-F5344CB8AC3E}">
        <p14:creationId xmlns:p14="http://schemas.microsoft.com/office/powerpoint/2010/main" val="425192728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#94.  The Iran-contra scandal</a:t>
            </a:r>
            <a:endParaRPr lang="en-US" dirty="0"/>
          </a:p>
        </p:txBody>
      </p:sp>
      <p:sp>
        <p:nvSpPr>
          <p:cNvPr id="3" name="Content Placeholder 2"/>
          <p:cNvSpPr>
            <a:spLocks noGrp="1"/>
          </p:cNvSpPr>
          <p:nvPr>
            <p:ph sz="half" idx="1"/>
          </p:nvPr>
        </p:nvSpPr>
        <p:spPr>
          <a:xfrm>
            <a:off x="914400" y="1841679"/>
            <a:ext cx="7031865" cy="4906851"/>
          </a:xfrm>
        </p:spPr>
        <p:txBody>
          <a:bodyPr>
            <a:normAutofit fontScale="92500" lnSpcReduction="10000"/>
          </a:bodyPr>
          <a:lstStyle/>
          <a:p>
            <a:r>
              <a:rPr lang="en-US" dirty="0" smtClean="0"/>
              <a:t>While Ronald Reagan was President the </a:t>
            </a:r>
            <a:r>
              <a:rPr lang="en-US" b="1" i="1" u="sng" dirty="0" smtClean="0">
                <a:effectLst>
                  <a:outerShdw blurRad="38100" dist="38100" dir="2700000" algn="tl">
                    <a:srgbClr val="000000">
                      <a:alpha val="43137"/>
                    </a:srgbClr>
                  </a:outerShdw>
                </a:effectLst>
              </a:rPr>
              <a:t>Iran-Contra Scandal </a:t>
            </a:r>
            <a:r>
              <a:rPr lang="en-US" dirty="0" smtClean="0"/>
              <a:t>threatened to ruin his legacy.</a:t>
            </a:r>
          </a:p>
          <a:p>
            <a:r>
              <a:rPr lang="en-US" dirty="0" smtClean="0"/>
              <a:t>Reagan commissioned </a:t>
            </a:r>
            <a:r>
              <a:rPr lang="en-US" b="1" i="1" u="sng" dirty="0" smtClean="0">
                <a:effectLst>
                  <a:outerShdw blurRad="38100" dist="38100" dir="2700000" algn="tl">
                    <a:srgbClr val="000000">
                      <a:alpha val="43137"/>
                    </a:srgbClr>
                  </a:outerShdw>
                </a:effectLst>
              </a:rPr>
              <a:t>Lt. Col. Oliver North to sell weapons to an enemy of the United States, Iran during the 1980s</a:t>
            </a:r>
            <a:r>
              <a:rPr lang="en-US" dirty="0" smtClean="0"/>
              <a:t>.</a:t>
            </a:r>
          </a:p>
          <a:p>
            <a:r>
              <a:rPr lang="en-US" dirty="0" smtClean="0"/>
              <a:t>They would use the money they made selling arms to Iran in order to </a:t>
            </a:r>
            <a:r>
              <a:rPr lang="en-US" b="1" i="1" dirty="0" smtClean="0">
                <a:effectLst>
                  <a:outerShdw blurRad="38100" dist="38100" dir="2700000" algn="tl">
                    <a:srgbClr val="000000">
                      <a:alpha val="43137"/>
                    </a:srgbClr>
                  </a:outerShdw>
                </a:effectLst>
              </a:rPr>
              <a:t>fund an anti-communist group of rebels in Nicaragua, the Contras</a:t>
            </a:r>
            <a:r>
              <a:rPr lang="en-US" dirty="0" smtClean="0"/>
              <a:t>.</a:t>
            </a:r>
          </a:p>
          <a:p>
            <a:r>
              <a:rPr lang="en-US" b="1" i="1" u="sng" dirty="0" smtClean="0">
                <a:effectLst>
                  <a:outerShdw blurRad="38100" dist="38100" dir="2700000" algn="tl">
                    <a:srgbClr val="000000">
                      <a:alpha val="43137"/>
                    </a:srgbClr>
                  </a:outerShdw>
                </a:effectLst>
              </a:rPr>
              <a:t>The Contras were attempting to overthrow a group which had taken over Nicaragua and begun redistributing land and property there, the Sandinistas</a:t>
            </a:r>
            <a:r>
              <a:rPr lang="en-US" dirty="0" smtClean="0"/>
              <a:t>.</a:t>
            </a:r>
          </a:p>
          <a:p>
            <a:r>
              <a:rPr lang="en-US" b="1" i="1" u="sng" dirty="0" smtClean="0">
                <a:effectLst>
                  <a:outerShdw blurRad="38100" dist="38100" dir="2700000" algn="tl">
                    <a:srgbClr val="000000">
                      <a:alpha val="43137"/>
                    </a:srgbClr>
                  </a:outerShdw>
                </a:effectLst>
              </a:rPr>
              <a:t>When Reagan was accused of wrongdoing, he claimed not to remember anything.  </a:t>
            </a:r>
            <a:r>
              <a:rPr lang="en-US" dirty="0" smtClean="0"/>
              <a:t>Meanwhile, Oliver North exercised his </a:t>
            </a:r>
            <a:r>
              <a:rPr lang="en-US" b="1" i="1" u="sng" dirty="0" smtClean="0">
                <a:effectLst>
                  <a:outerShdw blurRad="38100" dist="38100" dir="2700000" algn="tl">
                    <a:srgbClr val="000000">
                      <a:alpha val="43137"/>
                    </a:srgbClr>
                  </a:outerShdw>
                </a:effectLst>
              </a:rPr>
              <a:t>5</a:t>
            </a:r>
            <a:r>
              <a:rPr lang="en-US" b="1" i="1" u="sng" baseline="30000" dirty="0" smtClean="0">
                <a:effectLst>
                  <a:outerShdw blurRad="38100" dist="38100" dir="2700000" algn="tl">
                    <a:srgbClr val="000000">
                      <a:alpha val="43137"/>
                    </a:srgbClr>
                  </a:outerShdw>
                </a:effectLst>
              </a:rPr>
              <a:t>th</a:t>
            </a:r>
            <a:r>
              <a:rPr lang="en-US" b="1" i="1" u="sng" dirty="0" smtClean="0">
                <a:effectLst>
                  <a:outerShdw blurRad="38100" dist="38100" dir="2700000" algn="tl">
                    <a:srgbClr val="000000">
                      <a:alpha val="43137"/>
                    </a:srgbClr>
                  </a:outerShdw>
                </a:effectLst>
              </a:rPr>
              <a:t> Amendment rights against self-incrimination</a:t>
            </a:r>
            <a:r>
              <a:rPr lang="en-US" dirty="0" smtClean="0"/>
              <a:t> before Congress.  Eventually, he was </a:t>
            </a:r>
            <a:r>
              <a:rPr lang="en-US" b="1" i="1" u="sng" dirty="0" smtClean="0">
                <a:effectLst>
                  <a:outerShdw blurRad="38100" dist="38100" dir="2700000" algn="tl">
                    <a:srgbClr val="000000">
                      <a:alpha val="43137"/>
                    </a:srgbClr>
                  </a:outerShdw>
                </a:effectLst>
              </a:rPr>
              <a:t>pardoned</a:t>
            </a:r>
            <a:r>
              <a:rPr lang="en-US" dirty="0" smtClean="0"/>
              <a:t> for his crimes by George H.W. Bush.  He ran for Senate as a Republican in 1994, despite having committed felonies.</a:t>
            </a:r>
          </a:p>
          <a:p>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8066101" y="798489"/>
            <a:ext cx="3898371" cy="5765466"/>
          </a:xfrm>
        </p:spPr>
      </p:pic>
    </p:spTree>
    <p:extLst>
      <p:ext uri="{BB962C8B-B14F-4D97-AF65-F5344CB8AC3E}">
        <p14:creationId xmlns:p14="http://schemas.microsoft.com/office/powerpoint/2010/main" val="227496974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#95.  The fall of the berlin wall - 1989</a:t>
            </a:r>
            <a:endParaRPr lang="en-US" dirty="0"/>
          </a:p>
        </p:txBody>
      </p:sp>
      <p:sp>
        <p:nvSpPr>
          <p:cNvPr id="3" name="Content Placeholder 2"/>
          <p:cNvSpPr>
            <a:spLocks noGrp="1"/>
          </p:cNvSpPr>
          <p:nvPr>
            <p:ph sz="half" idx="1"/>
          </p:nvPr>
        </p:nvSpPr>
        <p:spPr>
          <a:xfrm>
            <a:off x="837127" y="1970467"/>
            <a:ext cx="4941880" cy="4597757"/>
          </a:xfrm>
        </p:spPr>
        <p:txBody>
          <a:bodyPr>
            <a:normAutofit/>
          </a:bodyPr>
          <a:lstStyle/>
          <a:p>
            <a:r>
              <a:rPr lang="en-US" dirty="0" smtClean="0"/>
              <a:t>After the Soviet Union relaxed its controls on the governments of Eastern Europe, </a:t>
            </a:r>
            <a:r>
              <a:rPr lang="en-US" b="1" i="1" u="sng" dirty="0" smtClean="0">
                <a:effectLst>
                  <a:outerShdw blurRad="38100" dist="38100" dir="2700000" algn="tl">
                    <a:srgbClr val="000000">
                      <a:alpha val="43137"/>
                    </a:srgbClr>
                  </a:outerShdw>
                </a:effectLst>
              </a:rPr>
              <a:t>democracy began to emerge again</a:t>
            </a:r>
            <a:r>
              <a:rPr lang="en-US" dirty="0" smtClean="0"/>
              <a:t>. </a:t>
            </a:r>
          </a:p>
          <a:p>
            <a:r>
              <a:rPr lang="en-US" dirty="0" smtClean="0"/>
              <a:t>Nothing was more symbolic of the change than the </a:t>
            </a:r>
            <a:r>
              <a:rPr lang="en-US" b="1" i="1" u="sng" dirty="0" smtClean="0">
                <a:effectLst>
                  <a:outerShdw blurRad="38100" dist="38100" dir="2700000" algn="tl">
                    <a:srgbClr val="000000">
                      <a:alpha val="43137"/>
                    </a:srgbClr>
                  </a:outerShdw>
                </a:effectLst>
              </a:rPr>
              <a:t>tearing down of the Berlin Wall, which took place in 1989</a:t>
            </a:r>
            <a:r>
              <a:rPr lang="en-US" dirty="0" smtClean="0"/>
              <a:t>.</a:t>
            </a:r>
          </a:p>
          <a:p>
            <a:r>
              <a:rPr lang="en-US" b="1" i="1" dirty="0" smtClean="0">
                <a:effectLst>
                  <a:outerShdw blurRad="38100" dist="38100" dir="2700000" algn="tl">
                    <a:srgbClr val="000000">
                      <a:alpha val="43137"/>
                    </a:srgbClr>
                  </a:outerShdw>
                </a:effectLst>
              </a:rPr>
              <a:t>By 1990, East Germany and West Germany had merged and Germany was restore as a European nation.</a:t>
            </a:r>
          </a:p>
          <a:p>
            <a:r>
              <a:rPr lang="en-US" dirty="0" smtClean="0"/>
              <a:t>Many believe that this was made possible due to the policies of </a:t>
            </a:r>
            <a:r>
              <a:rPr lang="en-US" b="1" i="1" u="sng" dirty="0" smtClean="0">
                <a:effectLst>
                  <a:outerShdw blurRad="38100" dist="38100" dir="2700000" algn="tl">
                    <a:srgbClr val="000000">
                      <a:alpha val="43137"/>
                    </a:srgbClr>
                  </a:outerShdw>
                </a:effectLst>
              </a:rPr>
              <a:t>Ronald Reagan during the 1980s. </a:t>
            </a:r>
            <a:endParaRPr lang="en-US" b="1" i="1" u="sng" dirty="0">
              <a:effectLst>
                <a:outerShdw blurRad="38100" dist="38100" dir="2700000" algn="tl">
                  <a:srgbClr val="000000">
                    <a:alpha val="43137"/>
                  </a:srgbClr>
                </a:outerShdw>
              </a:effectLst>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901821" y="2067840"/>
            <a:ext cx="5914343" cy="4126897"/>
          </a:xfrm>
        </p:spPr>
      </p:pic>
    </p:spTree>
    <p:extLst>
      <p:ext uri="{BB962C8B-B14F-4D97-AF65-F5344CB8AC3E}">
        <p14:creationId xmlns:p14="http://schemas.microsoft.com/office/powerpoint/2010/main" val="42738406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10476706" cy="1499616"/>
          </a:xfrm>
        </p:spPr>
        <p:txBody>
          <a:bodyPr/>
          <a:lstStyle/>
          <a:p>
            <a:r>
              <a:rPr lang="en-US" dirty="0" smtClean="0"/>
              <a:t>#96.  The collapse of the soviet union, 1991</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900347" y="2112560"/>
            <a:ext cx="5771355" cy="4082178"/>
          </a:xfrm>
        </p:spPr>
      </p:pic>
      <p:sp>
        <p:nvSpPr>
          <p:cNvPr id="4" name="Content Placeholder 3"/>
          <p:cNvSpPr>
            <a:spLocks noGrp="1"/>
          </p:cNvSpPr>
          <p:nvPr>
            <p:ph sz="half" idx="2"/>
          </p:nvPr>
        </p:nvSpPr>
        <p:spPr>
          <a:xfrm>
            <a:off x="6812923" y="1957589"/>
            <a:ext cx="5177307" cy="4351771"/>
          </a:xfrm>
        </p:spPr>
        <p:txBody>
          <a:bodyPr/>
          <a:lstStyle/>
          <a:p>
            <a:r>
              <a:rPr lang="en-US" b="1" i="1" u="sng" dirty="0" smtClean="0">
                <a:effectLst>
                  <a:outerShdw blurRad="38100" dist="38100" dir="2700000" algn="tl">
                    <a:srgbClr val="000000">
                      <a:alpha val="43137"/>
                    </a:srgbClr>
                  </a:outerShdw>
                </a:effectLst>
              </a:rPr>
              <a:t>In 1991, the Soviet Union quietly died.</a:t>
            </a:r>
          </a:p>
          <a:p>
            <a:r>
              <a:rPr lang="en-US" b="1" i="1" u="sng" dirty="0" smtClean="0">
                <a:effectLst>
                  <a:outerShdw blurRad="38100" dist="38100" dir="2700000" algn="tl">
                    <a:srgbClr val="000000">
                      <a:alpha val="43137"/>
                    </a:srgbClr>
                  </a:outerShdw>
                </a:effectLst>
              </a:rPr>
              <a:t>Michael Gorbachev </a:t>
            </a:r>
            <a:r>
              <a:rPr lang="en-US" dirty="0" smtClean="0"/>
              <a:t>was overthrow, and the 16 nations which had once been the USSR went their separate ways.</a:t>
            </a:r>
          </a:p>
          <a:p>
            <a:r>
              <a:rPr lang="en-US" dirty="0" smtClean="0"/>
              <a:t>Russia was restored under the leadership of Boris Yeltsin.</a:t>
            </a:r>
          </a:p>
          <a:p>
            <a:r>
              <a:rPr lang="en-US" dirty="0" smtClean="0"/>
              <a:t>Estonia, Latvia, Lithuania, Ukraine, Belarus, Armenia, Azerbaijan, Georgia, Kazakhstan and many other nations were restored.</a:t>
            </a:r>
          </a:p>
          <a:p>
            <a:r>
              <a:rPr lang="en-US" b="1" i="1" u="sng" dirty="0" smtClean="0">
                <a:effectLst>
                  <a:outerShdw blurRad="38100" dist="38100" dir="2700000" algn="tl">
                    <a:srgbClr val="000000">
                      <a:alpha val="43137"/>
                    </a:srgbClr>
                  </a:outerShdw>
                </a:effectLst>
              </a:rPr>
              <a:t>The Cold War was over and the United States of America had won.</a:t>
            </a:r>
            <a:endParaRPr lang="en-US" b="1" i="1" u="sng"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88830964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#97.  The Persian gulf war of 1990: </a:t>
            </a:r>
            <a:br>
              <a:rPr lang="en-US" dirty="0" smtClean="0"/>
            </a:br>
            <a:r>
              <a:rPr lang="en-US" dirty="0"/>
              <a:t>	</a:t>
            </a:r>
            <a:r>
              <a:rPr lang="en-US" dirty="0" smtClean="0"/>
              <a:t>				victory by coalition</a:t>
            </a:r>
            <a:endParaRPr lang="en-US" dirty="0"/>
          </a:p>
        </p:txBody>
      </p:sp>
      <p:sp>
        <p:nvSpPr>
          <p:cNvPr id="3" name="Content Placeholder 2"/>
          <p:cNvSpPr>
            <a:spLocks noGrp="1"/>
          </p:cNvSpPr>
          <p:nvPr>
            <p:ph sz="half" idx="1"/>
          </p:nvPr>
        </p:nvSpPr>
        <p:spPr>
          <a:xfrm>
            <a:off x="875763" y="2060619"/>
            <a:ext cx="4903244" cy="4507605"/>
          </a:xfrm>
        </p:spPr>
        <p:txBody>
          <a:bodyPr/>
          <a:lstStyle/>
          <a:p>
            <a:r>
              <a:rPr lang="en-US" dirty="0" smtClean="0"/>
              <a:t>While George H.W. Bush Sr. was President of the United States, Saddam Hussein of Iraq invaded Kuwait and attempted to take over the nation.</a:t>
            </a:r>
          </a:p>
          <a:p>
            <a:r>
              <a:rPr lang="en-US" dirty="0" smtClean="0"/>
              <a:t>The United States organized a coalition of nations, including members of NATO and a number of Middle Eastern allies, and restored Kuwait’s government.</a:t>
            </a:r>
          </a:p>
          <a:p>
            <a:r>
              <a:rPr lang="en-US" dirty="0" smtClean="0"/>
              <a:t>George Bush, Norman Schwarzkopf and Colin Powell demonstrated great leadership in organizing a complicated and successful intervention.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860849" y="1992534"/>
            <a:ext cx="5897562" cy="4439821"/>
          </a:xfrm>
        </p:spPr>
      </p:pic>
    </p:spTree>
    <p:extLst>
      <p:ext uri="{BB962C8B-B14F-4D97-AF65-F5344CB8AC3E}">
        <p14:creationId xmlns:p14="http://schemas.microsoft.com/office/powerpoint/2010/main" val="347504592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7128" y="585216"/>
            <a:ext cx="10380372" cy="1499616"/>
          </a:xfrm>
        </p:spPr>
        <p:txBody>
          <a:bodyPr/>
          <a:lstStyle/>
          <a:p>
            <a:r>
              <a:rPr lang="en-US" dirty="0" smtClean="0"/>
              <a:t>#98.  Clinton: nafta, Prosperity, impeachment</a:t>
            </a:r>
            <a:endParaRPr lang="en-US" dirty="0"/>
          </a:p>
        </p:txBody>
      </p:sp>
      <p:sp>
        <p:nvSpPr>
          <p:cNvPr id="3" name="Content Placeholder 2"/>
          <p:cNvSpPr>
            <a:spLocks noGrp="1"/>
          </p:cNvSpPr>
          <p:nvPr>
            <p:ph sz="half" idx="1"/>
          </p:nvPr>
        </p:nvSpPr>
        <p:spPr>
          <a:xfrm>
            <a:off x="862886" y="1635616"/>
            <a:ext cx="6774286" cy="4919729"/>
          </a:xfrm>
        </p:spPr>
        <p:txBody>
          <a:bodyPr/>
          <a:lstStyle/>
          <a:p>
            <a:r>
              <a:rPr lang="en-US" b="1" i="1" u="sng" dirty="0" smtClean="0">
                <a:effectLst>
                  <a:outerShdw blurRad="38100" dist="38100" dir="2700000" algn="tl">
                    <a:srgbClr val="000000">
                      <a:alpha val="43137"/>
                    </a:srgbClr>
                  </a:outerShdw>
                </a:effectLst>
              </a:rPr>
              <a:t>While Bill Clinton was President of the United States, the nation was economically prosperous</a:t>
            </a:r>
            <a:r>
              <a:rPr lang="en-US" dirty="0" smtClean="0"/>
              <a:t>.</a:t>
            </a:r>
          </a:p>
          <a:p>
            <a:r>
              <a:rPr lang="en-US" dirty="0" smtClean="0"/>
              <a:t>Clinton was known for attempting to compromise with Republican leaders like Newt Gingrich by adopting moderate positions in order to pass legislation.</a:t>
            </a:r>
          </a:p>
          <a:p>
            <a:r>
              <a:rPr lang="en-US" dirty="0" smtClean="0"/>
              <a:t>While Clinton was President: </a:t>
            </a:r>
          </a:p>
          <a:p>
            <a:pPr>
              <a:buFont typeface="Wingdings" panose="05000000000000000000" pitchFamily="2" charset="2"/>
              <a:buChar char="q"/>
            </a:pPr>
            <a:r>
              <a:rPr lang="en-US" dirty="0"/>
              <a:t> </a:t>
            </a:r>
            <a:r>
              <a:rPr lang="en-US" dirty="0" smtClean="0"/>
              <a:t> </a:t>
            </a:r>
            <a:r>
              <a:rPr lang="en-US" b="1" i="1" u="sng" dirty="0" smtClean="0">
                <a:effectLst>
                  <a:outerShdw blurRad="38100" dist="38100" dir="2700000" algn="tl">
                    <a:srgbClr val="000000">
                      <a:alpha val="43137"/>
                    </a:srgbClr>
                  </a:outerShdw>
                </a:effectLst>
              </a:rPr>
              <a:t>NAFTA – The North American Free Trade Agreement</a:t>
            </a:r>
          </a:p>
          <a:p>
            <a:pPr>
              <a:buFont typeface="Wingdings" panose="05000000000000000000" pitchFamily="2" charset="2"/>
              <a:buChar char="q"/>
            </a:pPr>
            <a:r>
              <a:rPr lang="en-US" dirty="0"/>
              <a:t> </a:t>
            </a:r>
            <a:r>
              <a:rPr lang="en-US" dirty="0" smtClean="0"/>
              <a:t> </a:t>
            </a:r>
            <a:r>
              <a:rPr lang="en-US" b="1" i="1" u="sng" dirty="0" smtClean="0">
                <a:effectLst>
                  <a:outerShdw blurRad="38100" dist="38100" dir="2700000" algn="tl">
                    <a:srgbClr val="000000">
                      <a:alpha val="43137"/>
                    </a:srgbClr>
                  </a:outerShdw>
                </a:effectLst>
              </a:rPr>
              <a:t>Welfare Reform was enacted.</a:t>
            </a:r>
          </a:p>
          <a:p>
            <a:pPr>
              <a:buFont typeface="Wingdings" panose="05000000000000000000" pitchFamily="2" charset="2"/>
              <a:buChar char="q"/>
            </a:pPr>
            <a:r>
              <a:rPr lang="en-US" dirty="0"/>
              <a:t> </a:t>
            </a:r>
            <a:r>
              <a:rPr lang="en-US" dirty="0" smtClean="0"/>
              <a:t> </a:t>
            </a:r>
            <a:r>
              <a:rPr lang="en-US" b="1" i="1" u="sng" dirty="0" smtClean="0">
                <a:effectLst>
                  <a:outerShdw blurRad="38100" dist="38100" dir="2700000" algn="tl">
                    <a:srgbClr val="000000">
                      <a:alpha val="43137"/>
                    </a:srgbClr>
                  </a:outerShdw>
                </a:effectLst>
              </a:rPr>
              <a:t>Both South Africa and Vietnam’s new governments were recognized by the United States. </a:t>
            </a:r>
          </a:p>
          <a:p>
            <a:pPr>
              <a:buFont typeface="Wingdings" panose="05000000000000000000" pitchFamily="2" charset="2"/>
              <a:buChar char="q"/>
            </a:pPr>
            <a:r>
              <a:rPr lang="en-US" dirty="0"/>
              <a:t> </a:t>
            </a:r>
            <a:r>
              <a:rPr lang="en-US" dirty="0" smtClean="0"/>
              <a:t> </a:t>
            </a:r>
            <a:r>
              <a:rPr lang="en-US" b="1" i="1" u="sng" dirty="0" smtClean="0">
                <a:effectLst>
                  <a:outerShdw blurRad="38100" dist="38100" dir="2700000" algn="tl">
                    <a:srgbClr val="000000">
                      <a:alpha val="43137"/>
                    </a:srgbClr>
                  </a:outerShdw>
                </a:effectLst>
              </a:rPr>
              <a:t>He was impeached for lying to Congress repeatedly about a sexual liaison with a White House intern. </a:t>
            </a:r>
            <a:endParaRPr lang="en-US" b="1" i="1" u="sng" dirty="0">
              <a:effectLst>
                <a:outerShdw blurRad="38100" dist="38100" dir="2700000" algn="tl">
                  <a:srgbClr val="000000">
                    <a:alpha val="43137"/>
                  </a:srgbClr>
                </a:outerShdw>
              </a:effectLst>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813895" y="1667814"/>
            <a:ext cx="3918757" cy="4898446"/>
          </a:xfrm>
        </p:spPr>
      </p:pic>
    </p:spTree>
    <p:extLst>
      <p:ext uri="{BB962C8B-B14F-4D97-AF65-F5344CB8AC3E}">
        <p14:creationId xmlns:p14="http://schemas.microsoft.com/office/powerpoint/2010/main" val="409870251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Integral">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A41AC481-B287-49C8-90EF-C669597D2D0A}"/>
    </a:ext>
  </a:extLst>
</a:theme>
</file>

<file path=docProps/app.xml><?xml version="1.0" encoding="utf-8"?>
<Properties xmlns="http://schemas.openxmlformats.org/officeDocument/2006/extended-properties" xmlns:vt="http://schemas.openxmlformats.org/officeDocument/2006/docPropsVTypes">
  <Template>Integral</Template>
  <TotalTime>2605</TotalTime>
  <Words>11119</Words>
  <Application>Microsoft Office PowerPoint</Application>
  <PresentationFormat>Widescreen</PresentationFormat>
  <Paragraphs>467</Paragraphs>
  <Slides>102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102</vt:i4>
      </vt:variant>
    </vt:vector>
  </HeadingPairs>
  <TitlesOfParts>
    <vt:vector size="109" baseType="lpstr">
      <vt:lpstr>Arial</vt:lpstr>
      <vt:lpstr>Narkisim</vt:lpstr>
      <vt:lpstr>Tw Cen MT</vt:lpstr>
      <vt:lpstr>Tw Cen MT Condensed</vt:lpstr>
      <vt:lpstr>Wingdings</vt:lpstr>
      <vt:lpstr>Wingdings 3</vt:lpstr>
      <vt:lpstr>Integral</vt:lpstr>
      <vt:lpstr>101 events in US-VA History critical to the SOL Test</vt:lpstr>
      <vt:lpstr>#1.  Jamestown, VA is established in 1607</vt:lpstr>
      <vt:lpstr>#2.  The house of burgesses is elected, 1619</vt:lpstr>
      <vt:lpstr>#3.  The mayflower compact is signed, 1620</vt:lpstr>
      <vt:lpstr>#4.  Maryland’s Act of toleration, 1649</vt:lpstr>
      <vt:lpstr>#5.  The Great Awakening of the 1740s</vt:lpstr>
      <vt:lpstr>#6.  The French and Indian war, 1754 - 1763</vt:lpstr>
      <vt:lpstr>#7.  The proclamation of 1763</vt:lpstr>
      <vt:lpstr>#8.  The stamp act of 1765 </vt:lpstr>
      <vt:lpstr>#9.  The Boston Massacre</vt:lpstr>
      <vt:lpstr>#10.  The Boston tea party of 1773</vt:lpstr>
      <vt:lpstr>#11.  The Battles of Lexington &amp; Concord</vt:lpstr>
      <vt:lpstr>#12.  The declaration of independence, 1776</vt:lpstr>
      <vt:lpstr>#13.  Battle of Saratoga &amp; Treaty of Alliance</vt:lpstr>
      <vt:lpstr>#14.  The surrender at Yorktown, 1781</vt:lpstr>
      <vt:lpstr>#15.  The treaty of Paris of 1783</vt:lpstr>
      <vt:lpstr>#16.  Shays’ Rebellion, 1786</vt:lpstr>
      <vt:lpstr>#17.  The Constitutional convention, 1787</vt:lpstr>
      <vt:lpstr>#18.  The federalist papers &amp; Ratification debates, 1787 - 1788</vt:lpstr>
      <vt:lpstr>#19.  The whiskey Rebellion of 1790</vt:lpstr>
      <vt:lpstr>#20.  The Bill of rights ratified, 1791</vt:lpstr>
      <vt:lpstr>#21.  George Washington’s Farewell address</vt:lpstr>
      <vt:lpstr>#22.  John Adams’ alien and sedition acts, 1798</vt:lpstr>
      <vt:lpstr>#23.  election of 1800</vt:lpstr>
      <vt:lpstr>#24.  The Louisiana purchase of 1803 &amp;    Lewis and Clark’s corps of discovery</vt:lpstr>
      <vt:lpstr>#25.  Marbury v. madison (1803)</vt:lpstr>
      <vt:lpstr>#26.  The war of 1812</vt:lpstr>
      <vt:lpstr>#27.  The acquisition of Florida –     The adams-onis treaty of 1819</vt:lpstr>
      <vt:lpstr>#28. The Missouri compromise of 1820</vt:lpstr>
      <vt:lpstr>#29.  The Monroe doctrine of 1823</vt:lpstr>
      <vt:lpstr>#30.  Andrew Jackson’s Election in 1828</vt:lpstr>
      <vt:lpstr>#31.  Nat Turner’s rebellion of 1831</vt:lpstr>
      <vt:lpstr>#32.  The tariff of abominations &amp;      The Nullification crisis</vt:lpstr>
      <vt:lpstr>#33.  The Texas war for independence 1836</vt:lpstr>
      <vt:lpstr>#34.  Cherokee removal &amp; the trail of tears</vt:lpstr>
      <vt:lpstr>#35.  The invention of the telegraph:            samuel f.B. MOrse</vt:lpstr>
      <vt:lpstr>#36.  The annexation of Texas &amp;            Mexican-American war of 1846 - 1848</vt:lpstr>
      <vt:lpstr>#37.  The Mexican                         cession</vt:lpstr>
      <vt:lpstr>#38.  The compromise of 1850</vt:lpstr>
      <vt:lpstr>#39.  The Kansas-Nebraska Act of 1854</vt:lpstr>
      <vt:lpstr>#40.  The Dred Scott case of 1857</vt:lpstr>
      <vt:lpstr>#41.  John Brown’s raid on Harpers Ferry, 1859</vt:lpstr>
      <vt:lpstr>#42.  The election of Abraham Lincoln, 1860</vt:lpstr>
      <vt:lpstr>#43.  The battle of fort Sumter, 1861</vt:lpstr>
      <vt:lpstr>#44.  The battle of Antietam &amp;    the Emancipation Proclamation, 1862</vt:lpstr>
      <vt:lpstr>#45.  The turning point: Gettysburg, 1863</vt:lpstr>
      <vt:lpstr>#46.  The      Gettysburg           Address: </vt:lpstr>
      <vt:lpstr>#47.  Appomattox court house, 1865</vt:lpstr>
      <vt:lpstr>#48.  Radical reconstruction, 1865 - 1877</vt:lpstr>
      <vt:lpstr>#49.  The standard oil company is established:      John D. Rockefeller</vt:lpstr>
      <vt:lpstr>#50.  The invention of the light bulb:      Thomas Edison</vt:lpstr>
      <vt:lpstr>#51.  The invention of the telephone:            Alexander Graham Bell</vt:lpstr>
      <vt:lpstr>#52.  The homestead plant strike of 1892</vt:lpstr>
      <vt:lpstr>#53. The Pullman strike of 1894</vt:lpstr>
      <vt:lpstr>#54.  The Spanish-American war of 1898</vt:lpstr>
      <vt:lpstr>#55.  The panama canal zone is acquired, 1903</vt:lpstr>
      <vt:lpstr>#56.  The standard oil company is sued by Theodore Roosevelt: Sherman anti-trust act</vt:lpstr>
      <vt:lpstr>#57.  The meat inspection act of 1905 &amp;      the pure food and drug act of 1906</vt:lpstr>
      <vt:lpstr>#58. The sinking of the hms Lusitania, 1915</vt:lpstr>
      <vt:lpstr>#59.  The selective service act</vt:lpstr>
      <vt:lpstr>#60.  The zimmermann telegram of 1917</vt:lpstr>
      <vt:lpstr>#61.  Woodrow Wilson’s 14 Point plan</vt:lpstr>
      <vt:lpstr>#62.  The senate rejects the treaty of                 Versailles, 1919 </vt:lpstr>
      <vt:lpstr>#63.  The prohibition amendment is ratified</vt:lpstr>
      <vt:lpstr>#64.  The palmer raids, 1919 - 1921</vt:lpstr>
      <vt:lpstr>#65.  The Harlem Renaissance of the 1920s </vt:lpstr>
      <vt:lpstr>#66.  The Sacco and Vanzetti Trial</vt:lpstr>
      <vt:lpstr>#67.  The stock market crash of 1929:        “Black Tuesday”</vt:lpstr>
      <vt:lpstr>#68.  Hoover and the bonus army, 1932</vt:lpstr>
      <vt:lpstr>#69.  FDr’s inaugural address and the new deal</vt:lpstr>
      <vt:lpstr>#70.  The social security act is passed</vt:lpstr>
      <vt:lpstr>#71.  The bombing of pearl harbor: Dec. 7, 1941</vt:lpstr>
      <vt:lpstr>#72.  The battle of midway island</vt:lpstr>
      <vt:lpstr>#73.  D-Day: June 6, 1944</vt:lpstr>
      <vt:lpstr>#74. The Manhattan project and Hiroshima</vt:lpstr>
      <vt:lpstr>#75.  The Truman doctrine</vt:lpstr>
      <vt:lpstr>#76.  The Marshall plan</vt:lpstr>
      <vt:lpstr>#77.  The berlin blockade &amp; the Berlin airlift</vt:lpstr>
      <vt:lpstr>#78.  China falls to communism</vt:lpstr>
      <vt:lpstr>#79.  The Korean war, 1950 - 1953</vt:lpstr>
      <vt:lpstr>#80.  Douglas Macarthur is fired by Truman</vt:lpstr>
      <vt:lpstr>#81.  Joseph McCarthy and the red scare, 1950s</vt:lpstr>
      <vt:lpstr>#82.  The freedom rides: Summer of 1961</vt:lpstr>
      <vt:lpstr>#83.  The Cuban missile crisis of 1962</vt:lpstr>
      <vt:lpstr>#84.  The “I Have a Dream” Speech: the march                  on Washington for jobs and freedom</vt:lpstr>
      <vt:lpstr>#85.  The civil rights act of 1964 is passed</vt:lpstr>
      <vt:lpstr>#86.  LBJ’s Great Society</vt:lpstr>
      <vt:lpstr>#87.  The gulf of Tonkin resolution</vt:lpstr>
      <vt:lpstr>#88.  Selma and the Voting Rights Act of 1965</vt:lpstr>
      <vt:lpstr>#89.  The Tet offensive – January 1968</vt:lpstr>
      <vt:lpstr>#90.  Nixon visits china – détente </vt:lpstr>
      <vt:lpstr>#91.  The Watergate scandal – Nixon resigns</vt:lpstr>
      <vt:lpstr>#92.  The Iran hostage crisis of 1979 - 1980</vt:lpstr>
      <vt:lpstr>#93.  The reagan-gorbachev summits, 1980s</vt:lpstr>
      <vt:lpstr>#94.  The Iran-contra scandal</vt:lpstr>
      <vt:lpstr>#95.  The fall of the berlin wall - 1989</vt:lpstr>
      <vt:lpstr>#96.  The collapse of the soviet union, 1991</vt:lpstr>
      <vt:lpstr>#97.  The Persian gulf war of 1990:       victory by coalition</vt:lpstr>
      <vt:lpstr>#98.  Clinton: nafta, Prosperity, impeachment</vt:lpstr>
      <vt:lpstr>#99.  September 11th, 2001 and      the war in Afghanistan</vt:lpstr>
      <vt:lpstr>#100.  The Iraq War</vt:lpstr>
      <vt:lpstr>#101.  Obamacare: the affordable care act</vt:lpstr>
    </vt:vector>
  </TitlesOfParts>
  <Company>Virginia Beach City Public Schools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101 events in US-VA History critical to the SOL Test</dc:title>
  <dc:creator>Adam Henry</dc:creator>
  <cp:lastModifiedBy>Adam Henry</cp:lastModifiedBy>
  <cp:revision>91</cp:revision>
  <dcterms:created xsi:type="dcterms:W3CDTF">2015-05-20T21:32:28Z</dcterms:created>
  <dcterms:modified xsi:type="dcterms:W3CDTF">2015-06-04T20:01:57Z</dcterms:modified>
</cp:coreProperties>
</file>